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Cambria Math"/>
      <p:regular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2658FB-6F69-479C-A789-9472BF21A8E8}">
  <a:tblStyle styleId="{942658FB-6F69-479C-A789-9472BF21A8E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3" Type="http://schemas.openxmlformats.org/officeDocument/2006/relationships/font" Target="fonts/CambriaMath-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02badde057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 name="Google Shape;66;g302badde057_0_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 name="Google Shape;67;g302badde057_0_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0885e9baf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0885e9baf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a0418645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0a0418645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0a0418645e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0a0418645e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08aa515d0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08aa515d0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0a0418645e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0a0418645e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0a0418645e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0a0418645e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d7694f6be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d7694f6be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02e50dc3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02e50dc3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02e50dc31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02e50dc31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031846b8b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031846b8b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0a041864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0a041864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031846b8b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031846b8b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031846b8b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031846b8b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031846b8b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31846b8b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76e0e438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d76e0e438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a4d5a9a6e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a4d5a9a6e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a4d5a9a6e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a4d5a9a6e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a4d5a9a6e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a4d5a9a6e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a4d5a9a6e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a4d5a9a6e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a4d5a9a6e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a4d5a9a6e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a4d5a9a6e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a4d5a9a6e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02badde057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02badde057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08aa515d0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08aa515d0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0a06e631a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0a06e631a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08aa515d0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08aa515d0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0a0418645e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0a0418645e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0a0418645e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0a0418645e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0a0418645e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0a0418645e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0a06e631a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0a06e631a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0a06e631a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0a06e631a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0a06e631a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0a06e631a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0a06e631a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0a06e631a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0a0418645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0a0418645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0a06e631a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0a06e631a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0a06e631a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0a06e631a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22976735e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22976735e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d7694f6b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d7694f6b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d7694f6be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d7694f6be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d7694f6be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d7694f6be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d7694f6be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d7694f6be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d7694f6be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d7694f6be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d7694f6be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d7694f6be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d7694f6be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d7694f6be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02badde05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02badde05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d7792aa91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d7792aa91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d7792aa91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d7792aa91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d7792aa91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d7792aa91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d7792aa91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d7792aa91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d7792aa91d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d7792aa91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d7792aa91d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d7792aa91d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d7792aa91d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d7792aa91d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0885e9baf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0885e9baf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0885e9baf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0885e9baf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0885e9baf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0885e9baf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0885e9baf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0885e9baf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Overview">
    <p:spTree>
      <p:nvGrpSpPr>
        <p:cNvPr id="9" name="Shape 9"/>
        <p:cNvGrpSpPr/>
        <p:nvPr/>
      </p:nvGrpSpPr>
      <p:grpSpPr>
        <a:xfrm>
          <a:off x="0" y="0"/>
          <a:ext cx="0" cy="0"/>
          <a:chOff x="0" y="0"/>
          <a:chExt cx="0" cy="0"/>
        </a:xfrm>
      </p:grpSpPr>
      <p:sp>
        <p:nvSpPr>
          <p:cNvPr id="10" name="Google Shape;10;p2"/>
          <p:cNvSpPr txBox="1"/>
          <p:nvPr>
            <p:ph idx="1" type="body"/>
          </p:nvPr>
        </p:nvSpPr>
        <p:spPr>
          <a:xfrm>
            <a:off x="3252528" y="1305759"/>
            <a:ext cx="5643900" cy="467100"/>
          </a:xfrm>
          <a:prstGeom prst="rect">
            <a:avLst/>
          </a:prstGeom>
          <a:noFill/>
          <a:ln>
            <a:noFill/>
          </a:ln>
        </p:spPr>
        <p:txBody>
          <a:bodyPr anchorCtr="0" anchor="t" bIns="34275" lIns="68575" spcFirstLastPara="1" rIns="68575" wrap="square" tIns="34275">
            <a:noAutofit/>
          </a:bodyPr>
          <a:lstStyle>
            <a:lvl1pPr indent="-228600" lvl="0" marL="457200" marR="0" algn="l">
              <a:spcBef>
                <a:spcPts val="5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406400" lvl="1" marL="914400" marR="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 name="Google Shape;11;p2"/>
          <p:cNvSpPr txBox="1"/>
          <p:nvPr>
            <p:ph idx="2" type="body"/>
          </p:nvPr>
        </p:nvSpPr>
        <p:spPr>
          <a:xfrm>
            <a:off x="3246526" y="1920619"/>
            <a:ext cx="5649900" cy="2211900"/>
          </a:xfrm>
          <a:prstGeom prst="rect">
            <a:avLst/>
          </a:prstGeom>
          <a:noFill/>
          <a:ln>
            <a:noFill/>
          </a:ln>
        </p:spPr>
        <p:txBody>
          <a:bodyPr anchorCtr="0" anchor="t" bIns="34275" lIns="68575" spcFirstLastPara="1" rIns="68575" wrap="square" tIns="34275">
            <a:noAutofit/>
          </a:bodyPr>
          <a:lstStyle>
            <a:lvl1pPr indent="-355600" lvl="0" marL="457200" marR="0" algn="l">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1pPr>
            <a:lvl2pPr indent="-342900" lvl="1" marL="914400" marR="0" algn="l">
              <a:spcBef>
                <a:spcPts val="400"/>
              </a:spcBef>
              <a:spcAft>
                <a:spcPts val="0"/>
              </a:spcAft>
              <a:buClr>
                <a:srgbClr val="E46102"/>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spcBef>
                <a:spcPts val="300"/>
              </a:spcBef>
              <a:spcAft>
                <a:spcPts val="0"/>
              </a:spcAft>
              <a:buClr>
                <a:srgbClr val="E46102"/>
              </a:buClr>
              <a:buSzPts val="1600"/>
              <a:buFont typeface="Noto Sans Symbols"/>
              <a:buChar char="▪"/>
              <a:defRPr b="0" i="0" sz="1600" u="none" cap="none" strike="noStrike">
                <a:solidFill>
                  <a:schemeClr val="dk1"/>
                </a:solidFill>
                <a:latin typeface="Arial"/>
                <a:ea typeface="Arial"/>
                <a:cs typeface="Arial"/>
                <a:sym typeface="Arial"/>
              </a:defRPr>
            </a:lvl3pPr>
            <a:lvl4pPr indent="-317500" lvl="3" marL="1828800" marR="0" algn="l">
              <a:spcBef>
                <a:spcPts val="300"/>
              </a:spcBef>
              <a:spcAft>
                <a:spcPts val="0"/>
              </a:spcAft>
              <a:buClr>
                <a:srgbClr val="D95E00"/>
              </a:buClr>
              <a:buSzPts val="1400"/>
              <a:buFont typeface="NTR"/>
              <a:buChar char="&gt;"/>
              <a:defRPr b="0" i="0" sz="1400" u="none" cap="none" strike="noStrike">
                <a:solidFill>
                  <a:schemeClr val="dk1"/>
                </a:solidFill>
                <a:latin typeface="Arial"/>
                <a:ea typeface="Arial"/>
                <a:cs typeface="Arial"/>
                <a:sym typeface="Arial"/>
              </a:defRPr>
            </a:lvl4pPr>
            <a:lvl5pPr indent="-304800" lvl="4" marL="2286000" marR="0" algn="l">
              <a:spcBef>
                <a:spcPts val="200"/>
              </a:spcBef>
              <a:spcAft>
                <a:spcPts val="0"/>
              </a:spcAft>
              <a:buClr>
                <a:srgbClr val="D95E00"/>
              </a:buClr>
              <a:buSzPts val="1200"/>
              <a:buFont typeface="Noto Sans Symbols"/>
              <a:buChar char="▪"/>
              <a:defRPr b="0" i="0" sz="1200" u="none" cap="none" strike="noStrike">
                <a:solidFill>
                  <a:schemeClr val="dk1"/>
                </a:solidFill>
                <a:latin typeface="Arial"/>
                <a:ea typeface="Arial"/>
                <a:cs typeface="Arial"/>
                <a:sym typeface="Arial"/>
              </a:defRPr>
            </a:lvl5pPr>
            <a:lvl6pPr indent="-228600" lvl="5" marL="2743200" marR="0" algn="l">
              <a:spcBef>
                <a:spcPts val="200"/>
              </a:spcBef>
              <a:spcAft>
                <a:spcPts val="0"/>
              </a:spcAft>
              <a:buClr>
                <a:srgbClr val="D95E00"/>
              </a:buClr>
              <a:buSzPts val="1100"/>
              <a:buFont typeface="NTR"/>
              <a:buNone/>
              <a:defRPr b="0" i="0" sz="1100" u="none" cap="none" strike="noStrike">
                <a:solidFill>
                  <a:schemeClr val="dk1"/>
                </a:solidFill>
                <a:latin typeface="Arial"/>
                <a:ea typeface="Arial"/>
                <a:cs typeface="Arial"/>
                <a:sym typeface="Arial"/>
              </a:defRPr>
            </a:lvl6pPr>
            <a:lvl7pPr indent="-228600" lvl="6" marL="3200400" marR="0" algn="l">
              <a:spcBef>
                <a:spcPts val="200"/>
              </a:spcBef>
              <a:spcAft>
                <a:spcPts val="0"/>
              </a:spcAft>
              <a:buClr>
                <a:srgbClr val="D95E00"/>
              </a:buClr>
              <a:buSzPts val="1000"/>
              <a:buFont typeface="Noto Sans Symbols"/>
              <a:buNone/>
              <a:defRPr b="0" i="0" sz="1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2"/>
          <p:cNvSpPr txBox="1"/>
          <p:nvPr>
            <p:ph idx="3" type="body"/>
          </p:nvPr>
        </p:nvSpPr>
        <p:spPr>
          <a:xfrm>
            <a:off x="0" y="4133850"/>
            <a:ext cx="9144000" cy="1009500"/>
          </a:xfrm>
          <a:prstGeom prst="rect">
            <a:avLst/>
          </a:prstGeom>
          <a:noFill/>
          <a:ln>
            <a:noFill/>
          </a:ln>
        </p:spPr>
        <p:txBody>
          <a:bodyPr anchorCtr="0" anchor="t" bIns="34275" lIns="68575" spcFirstLastPara="1" rIns="68575" wrap="square" tIns="34275">
            <a:noAutofit/>
          </a:bodyPr>
          <a:lstStyle>
            <a:lvl1pPr indent="-228600" lvl="0" marL="457200" marR="0" algn="ctr">
              <a:lnSpc>
                <a:spcPct val="90000"/>
              </a:lnSpc>
              <a:spcBef>
                <a:spcPts val="600"/>
              </a:spcBef>
              <a:spcAft>
                <a:spcPts val="0"/>
              </a:spcAft>
              <a:buClr>
                <a:srgbClr val="FF0000"/>
              </a:buClr>
              <a:buSzPts val="3200"/>
              <a:buFont typeface="Arial"/>
              <a:buNone/>
              <a:defRPr b="0" i="1" sz="3200" u="none" cap="none" strike="noStrike">
                <a:solidFill>
                  <a:srgbClr val="FF0000"/>
                </a:solidFill>
                <a:latin typeface="MS Gothic"/>
                <a:ea typeface="MS Gothic"/>
                <a:cs typeface="MS Gothic"/>
                <a:sym typeface="MS Gothic"/>
              </a:defRPr>
            </a:lvl1pPr>
            <a:lvl2pPr indent="-406400" lvl="1" marL="914400" marR="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3" name="Google Shape;13;p2"/>
          <p:cNvCxnSpPr/>
          <p:nvPr/>
        </p:nvCxnSpPr>
        <p:spPr>
          <a:xfrm>
            <a:off x="204064" y="384371"/>
            <a:ext cx="2006100" cy="0"/>
          </a:xfrm>
          <a:prstGeom prst="straightConnector1">
            <a:avLst/>
          </a:prstGeom>
          <a:noFill/>
          <a:ln cap="flat" cmpd="sng" w="25400">
            <a:solidFill>
              <a:schemeClr val="accent1"/>
            </a:solidFill>
            <a:prstDash val="solid"/>
            <a:round/>
            <a:headEnd len="sm" w="sm" type="none"/>
            <a:tailEnd len="sm" w="sm" type="none"/>
          </a:ln>
        </p:spPr>
      </p:cxnSp>
      <p:cxnSp>
        <p:nvCxnSpPr>
          <p:cNvPr id="14" name="Google Shape;14;p2"/>
          <p:cNvCxnSpPr/>
          <p:nvPr/>
        </p:nvCxnSpPr>
        <p:spPr>
          <a:xfrm>
            <a:off x="2532476" y="384371"/>
            <a:ext cx="6364200" cy="0"/>
          </a:xfrm>
          <a:prstGeom prst="straightConnector1">
            <a:avLst/>
          </a:prstGeom>
          <a:noFill/>
          <a:ln cap="flat" cmpd="sng" w="12700">
            <a:solidFill>
              <a:schemeClr val="accent1"/>
            </a:solidFill>
            <a:prstDash val="solid"/>
            <a:round/>
            <a:headEnd len="sm" w="sm" type="none"/>
            <a:tailEnd len="sm" w="sm" type="none"/>
          </a:ln>
        </p:spPr>
      </p:cxnSp>
      <p:sp>
        <p:nvSpPr>
          <p:cNvPr id="15" name="Google Shape;15;p2"/>
          <p:cNvSpPr txBox="1"/>
          <p:nvPr>
            <p:ph type="title"/>
          </p:nvPr>
        </p:nvSpPr>
        <p:spPr>
          <a:xfrm>
            <a:off x="204064" y="738115"/>
            <a:ext cx="2706000" cy="3394500"/>
          </a:xfrm>
          <a:prstGeom prst="rect">
            <a:avLst/>
          </a:prstGeom>
          <a:noFill/>
          <a:ln>
            <a:noFill/>
          </a:ln>
        </p:spPr>
        <p:txBody>
          <a:bodyPr anchorCtr="0" anchor="t" bIns="34275" lIns="68575" spcFirstLastPara="1" rIns="68575" wrap="square" tIns="34275">
            <a:noAutofit/>
          </a:bodyPr>
          <a:lstStyle>
            <a:lvl1pPr lvl="0" marR="0" algn="l">
              <a:spcBef>
                <a:spcPts val="0"/>
              </a:spcBef>
              <a:spcAft>
                <a:spcPts val="0"/>
              </a:spcAft>
              <a:buClr>
                <a:schemeClr val="accent1"/>
              </a:buClr>
              <a:buSzPts val="3200"/>
              <a:buFont typeface="Arial"/>
              <a:buNone/>
              <a:defRPr b="1" i="0" sz="3200" u="none" cap="none" strike="noStrike">
                <a:solidFill>
                  <a:schemeClr val="accen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0" l="0" r="0" t="0"/>
          <a:stretch/>
        </p:blipFill>
        <p:spPr>
          <a:xfrm>
            <a:off x="-63662" y="-1499"/>
            <a:ext cx="7683662" cy="5144998"/>
          </a:xfrm>
          <a:prstGeom prst="rect">
            <a:avLst/>
          </a:prstGeom>
          <a:noFill/>
          <a:ln>
            <a:noFill/>
          </a:ln>
        </p:spPr>
      </p:pic>
      <p:sp>
        <p:nvSpPr>
          <p:cNvPr id="18" name="Google Shape;18;p3"/>
          <p:cNvSpPr txBox="1"/>
          <p:nvPr>
            <p:ph idx="1" type="body"/>
          </p:nvPr>
        </p:nvSpPr>
        <p:spPr>
          <a:xfrm>
            <a:off x="3666238" y="3276986"/>
            <a:ext cx="5256000" cy="300300"/>
          </a:xfrm>
          <a:prstGeom prst="rect">
            <a:avLst/>
          </a:prstGeom>
          <a:solidFill>
            <a:schemeClr val="lt1">
              <a:alpha val="74900"/>
            </a:schemeClr>
          </a:solidFill>
          <a:ln>
            <a:noFill/>
          </a:ln>
        </p:spPr>
        <p:txBody>
          <a:bodyPr anchorCtr="0" anchor="t" bIns="34275" lIns="205725" spcFirstLastPara="1" rIns="68575" wrap="square" tIns="34275">
            <a:spAutoFit/>
          </a:bodyPr>
          <a:lstStyle>
            <a:lvl1pPr indent="-228600" lvl="0" marL="457200" marR="0" algn="l">
              <a:lnSpc>
                <a:spcPct val="109090"/>
              </a:lnSpc>
              <a:spcBef>
                <a:spcPts val="0"/>
              </a:spcBef>
              <a:spcAft>
                <a:spcPts val="0"/>
              </a:spcAft>
              <a:buClr>
                <a:schemeClr val="dk1"/>
              </a:buClr>
              <a:buSzPts val="1700"/>
              <a:buFont typeface="Arial"/>
              <a:buNone/>
              <a:defRPr b="1" i="0" sz="1700" u="none" cap="none" strike="noStrike">
                <a:solidFill>
                  <a:schemeClr val="dk1"/>
                </a:solidFill>
                <a:latin typeface="Arial"/>
                <a:ea typeface="Arial"/>
                <a:cs typeface="Arial"/>
                <a:sym typeface="Arial"/>
              </a:defRPr>
            </a:lvl1pPr>
            <a:lvl2pPr indent="-406400" lvl="1" marL="914400" marR="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 name="Google Shape;19;p3"/>
          <p:cNvSpPr txBox="1"/>
          <p:nvPr>
            <p:ph idx="2" type="body"/>
          </p:nvPr>
        </p:nvSpPr>
        <p:spPr>
          <a:xfrm>
            <a:off x="0" y="4149566"/>
            <a:ext cx="9144000" cy="1009500"/>
          </a:xfrm>
          <a:prstGeom prst="rect">
            <a:avLst/>
          </a:prstGeom>
          <a:noFill/>
          <a:ln>
            <a:noFill/>
          </a:ln>
        </p:spPr>
        <p:txBody>
          <a:bodyPr anchorCtr="0" anchor="t" bIns="34275" lIns="68575" spcFirstLastPara="1" rIns="68575" wrap="square" tIns="34275">
            <a:noAutofit/>
          </a:bodyPr>
          <a:lstStyle>
            <a:lvl1pPr indent="-228600" lvl="0" marL="457200" marR="0" algn="ctr">
              <a:lnSpc>
                <a:spcPct val="90000"/>
              </a:lnSpc>
              <a:spcBef>
                <a:spcPts val="600"/>
              </a:spcBef>
              <a:spcAft>
                <a:spcPts val="0"/>
              </a:spcAft>
              <a:buClr>
                <a:srgbClr val="FF0000"/>
              </a:buClr>
              <a:buSzPts val="3200"/>
              <a:buFont typeface="Arial"/>
              <a:buNone/>
              <a:defRPr b="0" i="1" sz="3200" u="none" cap="none" strike="noStrike">
                <a:solidFill>
                  <a:srgbClr val="FF0000"/>
                </a:solidFill>
                <a:latin typeface="MS Gothic"/>
                <a:ea typeface="MS Gothic"/>
                <a:cs typeface="MS Gothic"/>
                <a:sym typeface="MS Gothic"/>
              </a:defRPr>
            </a:lvl1pPr>
            <a:lvl2pPr indent="-406400" lvl="1" marL="914400" marR="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20" name="Google Shape;20;p3"/>
          <p:cNvPicPr preferRelativeResize="0"/>
          <p:nvPr/>
        </p:nvPicPr>
        <p:blipFill rotWithShape="1">
          <a:blip r:embed="rId3">
            <a:alphaModFix/>
          </a:blip>
          <a:srcRect b="0" l="0" r="0" t="0"/>
          <a:stretch/>
        </p:blipFill>
        <p:spPr>
          <a:xfrm>
            <a:off x="8539292" y="109426"/>
            <a:ext cx="438812" cy="172458"/>
          </a:xfrm>
          <a:prstGeom prst="rect">
            <a:avLst/>
          </a:prstGeom>
          <a:noFill/>
          <a:ln>
            <a:noFill/>
          </a:ln>
        </p:spPr>
      </p:pic>
      <p:sp>
        <p:nvSpPr>
          <p:cNvPr id="21" name="Google Shape;21;p3"/>
          <p:cNvSpPr txBox="1"/>
          <p:nvPr>
            <p:ph idx="3" type="body"/>
          </p:nvPr>
        </p:nvSpPr>
        <p:spPr>
          <a:xfrm>
            <a:off x="3666238" y="3660701"/>
            <a:ext cx="5256000" cy="323100"/>
          </a:xfrm>
          <a:prstGeom prst="rect">
            <a:avLst/>
          </a:prstGeom>
          <a:solidFill>
            <a:schemeClr val="lt1">
              <a:alpha val="74900"/>
            </a:schemeClr>
          </a:solidFill>
          <a:ln>
            <a:noFill/>
          </a:ln>
        </p:spPr>
        <p:txBody>
          <a:bodyPr anchorCtr="0" anchor="t" bIns="34275" lIns="205725" spcFirstLastPara="1" rIns="68575" wrap="square" tIns="34275">
            <a:spAutoFit/>
          </a:bodyPr>
          <a:lstStyle>
            <a:lvl1pPr indent="-228600" lvl="0" marL="457200" marR="0" algn="l">
              <a:spcBef>
                <a:spcPts val="3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indent="-406400" lvl="1" marL="914400" marR="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 name="Google Shape;22;p3"/>
          <p:cNvSpPr txBox="1"/>
          <p:nvPr>
            <p:ph type="title"/>
          </p:nvPr>
        </p:nvSpPr>
        <p:spPr>
          <a:xfrm>
            <a:off x="3666238" y="1157816"/>
            <a:ext cx="5256000" cy="2015100"/>
          </a:xfrm>
          <a:prstGeom prst="rect">
            <a:avLst/>
          </a:prstGeom>
          <a:solidFill>
            <a:schemeClr val="accent1"/>
          </a:solidFill>
          <a:ln>
            <a:noFill/>
          </a:ln>
        </p:spPr>
        <p:txBody>
          <a:bodyPr anchorCtr="0" anchor="t" bIns="34275" lIns="68575" spcFirstLastPara="1" rIns="68575" wrap="square" tIns="34275">
            <a:noAutofit/>
          </a:bodyPr>
          <a:lstStyle>
            <a:lvl1pPr lvl="0" marR="0" algn="l">
              <a:spcBef>
                <a:spcPts val="0"/>
              </a:spcBef>
              <a:spcAft>
                <a:spcPts val="0"/>
              </a:spcAft>
              <a:buClr>
                <a:schemeClr val="lt1"/>
              </a:buClr>
              <a:buSzPts val="4100"/>
              <a:buFont typeface="Arial"/>
              <a:buNone/>
              <a:defRPr b="1" i="0" sz="41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3" name="Shape 23"/>
        <p:cNvGrpSpPr/>
        <p:nvPr/>
      </p:nvGrpSpPr>
      <p:grpSpPr>
        <a:xfrm>
          <a:off x="0" y="0"/>
          <a:ext cx="0" cy="0"/>
          <a:chOff x="0" y="0"/>
          <a:chExt cx="0" cy="0"/>
        </a:xfrm>
      </p:grpSpPr>
      <p:cxnSp>
        <p:nvCxnSpPr>
          <p:cNvPr id="24" name="Google Shape;24;p4"/>
          <p:cNvCxnSpPr/>
          <p:nvPr/>
        </p:nvCxnSpPr>
        <p:spPr>
          <a:xfrm>
            <a:off x="204064" y="384819"/>
            <a:ext cx="2006100" cy="0"/>
          </a:xfrm>
          <a:prstGeom prst="straightConnector1">
            <a:avLst/>
          </a:prstGeom>
          <a:noFill/>
          <a:ln cap="flat" cmpd="sng" w="25400">
            <a:solidFill>
              <a:schemeClr val="dk1"/>
            </a:solidFill>
            <a:prstDash val="solid"/>
            <a:round/>
            <a:headEnd len="sm" w="sm" type="none"/>
            <a:tailEnd len="sm" w="sm" type="none"/>
          </a:ln>
        </p:spPr>
      </p:cxnSp>
      <p:cxnSp>
        <p:nvCxnSpPr>
          <p:cNvPr id="25" name="Google Shape;25;p4"/>
          <p:cNvCxnSpPr/>
          <p:nvPr/>
        </p:nvCxnSpPr>
        <p:spPr>
          <a:xfrm>
            <a:off x="2532476" y="384819"/>
            <a:ext cx="6364200" cy="0"/>
          </a:xfrm>
          <a:prstGeom prst="straightConnector1">
            <a:avLst/>
          </a:prstGeom>
          <a:noFill/>
          <a:ln cap="flat" cmpd="sng" w="12700">
            <a:solidFill>
              <a:schemeClr val="dk1"/>
            </a:solidFill>
            <a:prstDash val="solid"/>
            <a:round/>
            <a:headEnd len="sm" w="sm" type="none"/>
            <a:tailEnd len="sm" w="sm" type="none"/>
          </a:ln>
        </p:spPr>
      </p:cxnSp>
      <p:sp>
        <p:nvSpPr>
          <p:cNvPr id="26" name="Google Shape;26;p4"/>
          <p:cNvSpPr txBox="1"/>
          <p:nvPr>
            <p:ph idx="1" type="body"/>
          </p:nvPr>
        </p:nvSpPr>
        <p:spPr>
          <a:xfrm>
            <a:off x="0" y="4133851"/>
            <a:ext cx="9144000" cy="1050900"/>
          </a:xfrm>
          <a:prstGeom prst="rect">
            <a:avLst/>
          </a:prstGeom>
          <a:noFill/>
          <a:ln>
            <a:noFill/>
          </a:ln>
        </p:spPr>
        <p:txBody>
          <a:bodyPr anchorCtr="0" anchor="t" bIns="34275" lIns="68575" spcFirstLastPara="1" rIns="68575" wrap="square" tIns="34275">
            <a:noAutofit/>
          </a:bodyPr>
          <a:lstStyle>
            <a:lvl1pPr indent="-228600" lvl="0" marL="457200" marR="0" algn="ctr">
              <a:lnSpc>
                <a:spcPct val="90000"/>
              </a:lnSpc>
              <a:spcBef>
                <a:spcPts val="600"/>
              </a:spcBef>
              <a:spcAft>
                <a:spcPts val="0"/>
              </a:spcAft>
              <a:buClr>
                <a:srgbClr val="FF0000"/>
              </a:buClr>
              <a:buSzPts val="3200"/>
              <a:buFont typeface="Arial"/>
              <a:buNone/>
              <a:defRPr b="0" i="1" sz="3200" u="none" cap="none" strike="noStrike">
                <a:solidFill>
                  <a:srgbClr val="FF0000"/>
                </a:solidFill>
                <a:latin typeface="MS Gothic"/>
                <a:ea typeface="MS Gothic"/>
                <a:cs typeface="MS Gothic"/>
                <a:sym typeface="MS Gothic"/>
              </a:defRPr>
            </a:lvl1pPr>
            <a:lvl2pPr indent="-406400" lvl="1" marL="914400" marR="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 name="Google Shape;27;p4"/>
          <p:cNvSpPr txBox="1"/>
          <p:nvPr>
            <p:ph idx="2" type="body"/>
          </p:nvPr>
        </p:nvSpPr>
        <p:spPr>
          <a:xfrm>
            <a:off x="204064" y="1308169"/>
            <a:ext cx="8692500" cy="2825700"/>
          </a:xfrm>
          <a:prstGeom prst="rect">
            <a:avLst/>
          </a:prstGeom>
          <a:noFill/>
          <a:ln>
            <a:noFill/>
          </a:ln>
        </p:spPr>
        <p:txBody>
          <a:bodyPr anchorCtr="0" anchor="t" bIns="34275" lIns="68575" spcFirstLastPara="1" rIns="68575" wrap="square" tIns="34275">
            <a:noAutofit/>
          </a:bodyPr>
          <a:lstStyle>
            <a:lvl1pPr indent="-381000" lvl="0" marL="457200" marR="0" algn="l">
              <a:spcBef>
                <a:spcPts val="500"/>
              </a:spcBef>
              <a:spcAft>
                <a:spcPts val="0"/>
              </a:spcAft>
              <a:buClr>
                <a:schemeClr val="accent1"/>
              </a:buClr>
              <a:buSzPts val="2400"/>
              <a:buFont typeface="Noto Sans Symbols"/>
              <a:buChar char="▪"/>
              <a:defRPr b="1"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rgbClr val="E46102"/>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400"/>
              </a:spcBef>
              <a:spcAft>
                <a:spcPts val="0"/>
              </a:spcAft>
              <a:buClr>
                <a:srgbClr val="E46102"/>
              </a:buClr>
              <a:buSzPts val="1800"/>
              <a:buFont typeface="Noto Sans Symbols"/>
              <a:buChar char="▪"/>
              <a:defRPr b="0" i="0" sz="1800" u="none" cap="none" strike="noStrike">
                <a:solidFill>
                  <a:schemeClr val="dk1"/>
                </a:solidFill>
                <a:latin typeface="Arial"/>
                <a:ea typeface="Arial"/>
                <a:cs typeface="Arial"/>
                <a:sym typeface="Arial"/>
              </a:defRPr>
            </a:lvl3pPr>
            <a:lvl4pPr indent="-330200" lvl="3" marL="1828800" marR="0" algn="l">
              <a:spcBef>
                <a:spcPts val="300"/>
              </a:spcBef>
              <a:spcAft>
                <a:spcPts val="0"/>
              </a:spcAft>
              <a:buClr>
                <a:srgbClr val="D95E00"/>
              </a:buClr>
              <a:buSzPts val="1600"/>
              <a:buFont typeface="NTR"/>
              <a:buChar char="&gt;"/>
              <a:defRPr b="0" i="0" sz="1600" u="none" cap="none" strike="noStrike">
                <a:solidFill>
                  <a:schemeClr val="dk1"/>
                </a:solidFill>
                <a:latin typeface="Arial"/>
                <a:ea typeface="Arial"/>
                <a:cs typeface="Arial"/>
                <a:sym typeface="Arial"/>
              </a:defRPr>
            </a:lvl4pPr>
            <a:lvl5pPr indent="-317500" lvl="4" marL="2286000" marR="0" algn="l">
              <a:spcBef>
                <a:spcPts val="300"/>
              </a:spcBef>
              <a:spcAft>
                <a:spcPts val="0"/>
              </a:spcAft>
              <a:buClr>
                <a:srgbClr val="D95E00"/>
              </a:buClr>
              <a:buSzPts val="1400"/>
              <a:buFont typeface="Noto Sans Symbols"/>
              <a:buChar char="▪"/>
              <a:defRPr b="0" i="0" sz="1400" u="none" cap="none" strike="noStrike">
                <a:solidFill>
                  <a:schemeClr val="dk1"/>
                </a:solidFill>
                <a:latin typeface="Arial"/>
                <a:ea typeface="Arial"/>
                <a:cs typeface="Arial"/>
                <a:sym typeface="Arial"/>
              </a:defRPr>
            </a:lvl5pPr>
            <a:lvl6pPr indent="-304800" lvl="5" marL="2743200" marR="0" algn="l">
              <a:spcBef>
                <a:spcPts val="200"/>
              </a:spcBef>
              <a:spcAft>
                <a:spcPts val="0"/>
              </a:spcAft>
              <a:buClr>
                <a:srgbClr val="D95E00"/>
              </a:buClr>
              <a:buSzPts val="1200"/>
              <a:buFont typeface="NTR"/>
              <a:buChar char="&gt;"/>
              <a:defRPr b="0" i="0" sz="1200" u="none" cap="none" strike="noStrike">
                <a:solidFill>
                  <a:schemeClr val="dk1"/>
                </a:solidFill>
                <a:latin typeface="Arial"/>
                <a:ea typeface="Arial"/>
                <a:cs typeface="Arial"/>
                <a:sym typeface="Arial"/>
              </a:defRPr>
            </a:lvl6pPr>
            <a:lvl7pPr indent="-292100" lvl="6" marL="3200400" marR="0" algn="l">
              <a:spcBef>
                <a:spcPts val="200"/>
              </a:spcBef>
              <a:spcAft>
                <a:spcPts val="0"/>
              </a:spcAft>
              <a:buClr>
                <a:srgbClr val="D95E00"/>
              </a:buClr>
              <a:buSzPts val="1000"/>
              <a:buFont typeface="Noto Sans Symbols"/>
              <a:buChar char="▪"/>
              <a:defRPr b="0" i="0" sz="1000" u="none" cap="none" strike="noStrike">
                <a:solidFill>
                  <a:schemeClr val="dk1"/>
                </a:solidFill>
                <a:latin typeface="Arial"/>
                <a:ea typeface="Arial"/>
                <a:cs typeface="Arial"/>
                <a:sym typeface="Arial"/>
              </a:defRPr>
            </a:lvl7pPr>
            <a:lvl8pPr indent="-285750" lvl="7" marL="3657600" marR="0" algn="l">
              <a:spcBef>
                <a:spcPts val="200"/>
              </a:spcBef>
              <a:spcAft>
                <a:spcPts val="0"/>
              </a:spcAft>
              <a:buClr>
                <a:srgbClr val="D95E00"/>
              </a:buClr>
              <a:buSzPts val="900"/>
              <a:buFont typeface="NTR"/>
              <a:buChar char="&gt;"/>
              <a:defRPr b="0" i="0" sz="9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 name="Google Shape;28;p4"/>
          <p:cNvSpPr txBox="1"/>
          <p:nvPr>
            <p:ph type="title"/>
          </p:nvPr>
        </p:nvSpPr>
        <p:spPr>
          <a:xfrm>
            <a:off x="204064" y="718839"/>
            <a:ext cx="7766700" cy="522300"/>
          </a:xfrm>
          <a:prstGeom prst="rect">
            <a:avLst/>
          </a:prstGeom>
          <a:noFill/>
          <a:ln>
            <a:noFill/>
          </a:ln>
        </p:spPr>
        <p:txBody>
          <a:bodyPr anchorCtr="0" anchor="t" bIns="34275" lIns="68575" spcFirstLastPara="1" rIns="68575" wrap="square" tIns="34275">
            <a:noAutofit/>
          </a:bodyPr>
          <a:lstStyle>
            <a:lvl1pPr lvl="0" marR="0" algn="l">
              <a:spcBef>
                <a:spcPts val="0"/>
              </a:spcBef>
              <a:spcAft>
                <a:spcPts val="0"/>
              </a:spcAft>
              <a:buClr>
                <a:schemeClr val="accent1"/>
              </a:buClr>
              <a:buSzPts val="2800"/>
              <a:buFont typeface="Arial"/>
              <a:buNone/>
              <a:defRPr b="1" i="0" sz="2800" u="none" cap="none" strike="noStrike">
                <a:solidFill>
                  <a:schemeClr val="accen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Page Content">
  <p:cSld name="Full-Page Content">
    <p:spTree>
      <p:nvGrpSpPr>
        <p:cNvPr id="29" name="Shape 29"/>
        <p:cNvGrpSpPr/>
        <p:nvPr/>
      </p:nvGrpSpPr>
      <p:grpSpPr>
        <a:xfrm>
          <a:off x="0" y="0"/>
          <a:ext cx="0" cy="0"/>
          <a:chOff x="0" y="0"/>
          <a:chExt cx="0" cy="0"/>
        </a:xfrm>
      </p:grpSpPr>
      <p:cxnSp>
        <p:nvCxnSpPr>
          <p:cNvPr id="30" name="Google Shape;30;p5"/>
          <p:cNvCxnSpPr/>
          <p:nvPr/>
        </p:nvCxnSpPr>
        <p:spPr>
          <a:xfrm>
            <a:off x="204064" y="384819"/>
            <a:ext cx="2006100" cy="0"/>
          </a:xfrm>
          <a:prstGeom prst="straightConnector1">
            <a:avLst/>
          </a:prstGeom>
          <a:noFill/>
          <a:ln cap="flat" cmpd="sng" w="25400">
            <a:solidFill>
              <a:schemeClr val="dk1"/>
            </a:solidFill>
            <a:prstDash val="solid"/>
            <a:round/>
            <a:headEnd len="sm" w="sm" type="none"/>
            <a:tailEnd len="sm" w="sm" type="none"/>
          </a:ln>
        </p:spPr>
      </p:cxnSp>
      <p:cxnSp>
        <p:nvCxnSpPr>
          <p:cNvPr id="31" name="Google Shape;31;p5"/>
          <p:cNvCxnSpPr/>
          <p:nvPr/>
        </p:nvCxnSpPr>
        <p:spPr>
          <a:xfrm>
            <a:off x="2532476" y="384819"/>
            <a:ext cx="6364200" cy="0"/>
          </a:xfrm>
          <a:prstGeom prst="straightConnector1">
            <a:avLst/>
          </a:prstGeom>
          <a:noFill/>
          <a:ln cap="flat" cmpd="sng" w="12700">
            <a:solidFill>
              <a:schemeClr val="dk1"/>
            </a:solidFill>
            <a:prstDash val="solid"/>
            <a:round/>
            <a:headEnd len="sm" w="sm" type="none"/>
            <a:tailEnd len="sm" w="sm" type="none"/>
          </a:ln>
        </p:spPr>
      </p:cxnSp>
      <p:sp>
        <p:nvSpPr>
          <p:cNvPr id="32" name="Google Shape;32;p5"/>
          <p:cNvSpPr txBox="1"/>
          <p:nvPr>
            <p:ph idx="1" type="body"/>
          </p:nvPr>
        </p:nvSpPr>
        <p:spPr>
          <a:xfrm>
            <a:off x="0" y="4133851"/>
            <a:ext cx="9144000" cy="1050900"/>
          </a:xfrm>
          <a:prstGeom prst="rect">
            <a:avLst/>
          </a:prstGeom>
          <a:noFill/>
          <a:ln>
            <a:noFill/>
          </a:ln>
        </p:spPr>
        <p:txBody>
          <a:bodyPr anchorCtr="0" anchor="t" bIns="34275" lIns="68575" spcFirstLastPara="1" rIns="68575" wrap="square" tIns="34275">
            <a:noAutofit/>
          </a:bodyPr>
          <a:lstStyle>
            <a:lvl1pPr indent="-228600" lvl="0" marL="457200" marR="0" algn="ctr">
              <a:lnSpc>
                <a:spcPct val="90000"/>
              </a:lnSpc>
              <a:spcBef>
                <a:spcPts val="600"/>
              </a:spcBef>
              <a:spcAft>
                <a:spcPts val="0"/>
              </a:spcAft>
              <a:buClr>
                <a:srgbClr val="FF0000"/>
              </a:buClr>
              <a:buSzPts val="3200"/>
              <a:buFont typeface="Arial"/>
              <a:buNone/>
              <a:defRPr b="0" i="1" sz="3200" u="none" cap="none" strike="noStrike">
                <a:solidFill>
                  <a:srgbClr val="FF0000"/>
                </a:solidFill>
                <a:latin typeface="MS Gothic"/>
                <a:ea typeface="MS Gothic"/>
                <a:cs typeface="MS Gothic"/>
                <a:sym typeface="MS Gothic"/>
              </a:defRPr>
            </a:lvl1pPr>
            <a:lvl2pPr indent="-406400" lvl="1" marL="914400" marR="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3" name="Google Shape;33;p5"/>
          <p:cNvSpPr txBox="1"/>
          <p:nvPr>
            <p:ph idx="2" type="body"/>
          </p:nvPr>
        </p:nvSpPr>
        <p:spPr>
          <a:xfrm>
            <a:off x="204064" y="647571"/>
            <a:ext cx="8692500" cy="3480000"/>
          </a:xfrm>
          <a:prstGeom prst="rect">
            <a:avLst/>
          </a:prstGeom>
          <a:noFill/>
          <a:ln>
            <a:noFill/>
          </a:ln>
        </p:spPr>
        <p:txBody>
          <a:bodyPr anchorCtr="0" anchor="t" bIns="34275" lIns="68575" spcFirstLastPara="1" rIns="68575" wrap="square" tIns="34275">
            <a:noAutofit/>
          </a:bodyPr>
          <a:lstStyle>
            <a:lvl1pPr indent="-228600" lvl="0" marL="457200" marR="0" algn="ctr">
              <a:spcBef>
                <a:spcPts val="600"/>
              </a:spcBef>
              <a:spcAft>
                <a:spcPts val="0"/>
              </a:spcAft>
              <a:buClr>
                <a:schemeClr val="dk1"/>
              </a:buClr>
              <a:buSzPts val="3200"/>
              <a:buFont typeface="Arial"/>
              <a:buNone/>
              <a:defRPr b="0" i="1" sz="3200" u="none" cap="none" strike="noStrike">
                <a:solidFill>
                  <a:schemeClr val="dk1"/>
                </a:solidFill>
                <a:latin typeface="Arial"/>
                <a:ea typeface="Arial"/>
                <a:cs typeface="Arial"/>
                <a:sym typeface="Arial"/>
              </a:defRPr>
            </a:lvl1pPr>
            <a:lvl2pPr indent="-406400" lvl="1" marL="914400" marR="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4" name="Shape 34"/>
        <p:cNvGrpSpPr/>
        <p:nvPr/>
      </p:nvGrpSpPr>
      <p:grpSpPr>
        <a:xfrm>
          <a:off x="0" y="0"/>
          <a:ext cx="0" cy="0"/>
          <a:chOff x="0" y="0"/>
          <a:chExt cx="0" cy="0"/>
        </a:xfrm>
      </p:grpSpPr>
      <p:cxnSp>
        <p:nvCxnSpPr>
          <p:cNvPr id="35" name="Google Shape;35;p6"/>
          <p:cNvCxnSpPr/>
          <p:nvPr/>
        </p:nvCxnSpPr>
        <p:spPr>
          <a:xfrm>
            <a:off x="204064" y="384819"/>
            <a:ext cx="2006100" cy="0"/>
          </a:xfrm>
          <a:prstGeom prst="straightConnector1">
            <a:avLst/>
          </a:prstGeom>
          <a:noFill/>
          <a:ln cap="flat" cmpd="sng" w="25400">
            <a:solidFill>
              <a:schemeClr val="dk1"/>
            </a:solidFill>
            <a:prstDash val="solid"/>
            <a:round/>
            <a:headEnd len="sm" w="sm" type="none"/>
            <a:tailEnd len="sm" w="sm" type="none"/>
          </a:ln>
        </p:spPr>
      </p:cxnSp>
      <p:cxnSp>
        <p:nvCxnSpPr>
          <p:cNvPr id="36" name="Google Shape;36;p6"/>
          <p:cNvCxnSpPr/>
          <p:nvPr/>
        </p:nvCxnSpPr>
        <p:spPr>
          <a:xfrm>
            <a:off x="2532476" y="384819"/>
            <a:ext cx="6364200" cy="0"/>
          </a:xfrm>
          <a:prstGeom prst="straightConnector1">
            <a:avLst/>
          </a:prstGeom>
          <a:noFill/>
          <a:ln cap="flat" cmpd="sng" w="12700">
            <a:solidFill>
              <a:schemeClr val="dk1"/>
            </a:solidFill>
            <a:prstDash val="solid"/>
            <a:round/>
            <a:headEnd len="sm" w="sm" type="none"/>
            <a:tailEnd len="sm" w="sm" type="none"/>
          </a:ln>
        </p:spPr>
      </p:cxnSp>
      <p:sp>
        <p:nvSpPr>
          <p:cNvPr id="37" name="Google Shape;37;p6"/>
          <p:cNvSpPr txBox="1"/>
          <p:nvPr>
            <p:ph idx="1" type="body"/>
          </p:nvPr>
        </p:nvSpPr>
        <p:spPr>
          <a:xfrm>
            <a:off x="0" y="4133851"/>
            <a:ext cx="9144000" cy="1050900"/>
          </a:xfrm>
          <a:prstGeom prst="rect">
            <a:avLst/>
          </a:prstGeom>
          <a:noFill/>
          <a:ln>
            <a:noFill/>
          </a:ln>
        </p:spPr>
        <p:txBody>
          <a:bodyPr anchorCtr="0" anchor="t" bIns="34275" lIns="68575" spcFirstLastPara="1" rIns="68575" wrap="square" tIns="34275">
            <a:noAutofit/>
          </a:bodyPr>
          <a:lstStyle>
            <a:lvl1pPr indent="-228600" lvl="0" marL="457200" marR="0" algn="ctr">
              <a:lnSpc>
                <a:spcPct val="90000"/>
              </a:lnSpc>
              <a:spcBef>
                <a:spcPts val="600"/>
              </a:spcBef>
              <a:spcAft>
                <a:spcPts val="0"/>
              </a:spcAft>
              <a:buClr>
                <a:srgbClr val="FF0000"/>
              </a:buClr>
              <a:buSzPts val="3200"/>
              <a:buFont typeface="Arial"/>
              <a:buNone/>
              <a:defRPr b="0" i="1" sz="3200" u="none" cap="none" strike="noStrike">
                <a:solidFill>
                  <a:srgbClr val="FF0000"/>
                </a:solidFill>
                <a:latin typeface="MS Gothic"/>
                <a:ea typeface="MS Gothic"/>
                <a:cs typeface="MS Gothic"/>
                <a:sym typeface="MS Gothic"/>
              </a:defRPr>
            </a:lvl1pPr>
            <a:lvl2pPr indent="-406400" lvl="1" marL="914400" marR="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8" name="Google Shape;38;p6"/>
          <p:cNvSpPr txBox="1"/>
          <p:nvPr>
            <p:ph idx="2" type="body"/>
          </p:nvPr>
        </p:nvSpPr>
        <p:spPr>
          <a:xfrm>
            <a:off x="4692650" y="647769"/>
            <a:ext cx="4203600" cy="3479700"/>
          </a:xfrm>
          <a:prstGeom prst="rect">
            <a:avLst/>
          </a:prstGeom>
          <a:noFill/>
          <a:ln>
            <a:noFill/>
          </a:ln>
        </p:spPr>
        <p:txBody>
          <a:bodyPr anchorCtr="0" anchor="t" bIns="34275" lIns="68575" spcFirstLastPara="1" rIns="68575" wrap="square" tIns="34275">
            <a:noAutofit/>
          </a:bodyPr>
          <a:lstStyle>
            <a:lvl1pPr indent="-228600" lvl="0" marL="457200" marR="0" algn="ctr">
              <a:spcBef>
                <a:spcPts val="600"/>
              </a:spcBef>
              <a:spcAft>
                <a:spcPts val="0"/>
              </a:spcAft>
              <a:buClr>
                <a:schemeClr val="dk1"/>
              </a:buClr>
              <a:buSzPts val="3200"/>
              <a:buFont typeface="Arial"/>
              <a:buNone/>
              <a:defRPr b="0" i="1" sz="3200" u="none" cap="none" strike="noStrike">
                <a:solidFill>
                  <a:schemeClr val="dk1"/>
                </a:solidFill>
                <a:latin typeface="Arial"/>
                <a:ea typeface="Arial"/>
                <a:cs typeface="Arial"/>
                <a:sym typeface="Arial"/>
              </a:defRPr>
            </a:lvl1pPr>
            <a:lvl2pPr indent="-406400" lvl="1" marL="914400" marR="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9" name="Google Shape;39;p6"/>
          <p:cNvSpPr txBox="1"/>
          <p:nvPr>
            <p:ph idx="3" type="body"/>
          </p:nvPr>
        </p:nvSpPr>
        <p:spPr>
          <a:xfrm>
            <a:off x="204064" y="647571"/>
            <a:ext cx="4209000" cy="3480000"/>
          </a:xfrm>
          <a:prstGeom prst="rect">
            <a:avLst/>
          </a:prstGeom>
          <a:noFill/>
          <a:ln>
            <a:noFill/>
          </a:ln>
        </p:spPr>
        <p:txBody>
          <a:bodyPr anchorCtr="0" anchor="t" bIns="34275" lIns="68575" spcFirstLastPara="1" rIns="68575" wrap="square" tIns="34275">
            <a:noAutofit/>
          </a:bodyPr>
          <a:lstStyle>
            <a:lvl1pPr indent="-228600" lvl="0" marL="457200" marR="0" algn="ctr">
              <a:spcBef>
                <a:spcPts val="600"/>
              </a:spcBef>
              <a:spcAft>
                <a:spcPts val="0"/>
              </a:spcAft>
              <a:buClr>
                <a:schemeClr val="dk1"/>
              </a:buClr>
              <a:buSzPts val="3200"/>
              <a:buFont typeface="Arial"/>
              <a:buNone/>
              <a:defRPr b="0" i="1" sz="3200" u="none" cap="none" strike="noStrike">
                <a:solidFill>
                  <a:schemeClr val="dk1"/>
                </a:solidFill>
                <a:latin typeface="Arial"/>
                <a:ea typeface="Arial"/>
                <a:cs typeface="Arial"/>
                <a:sym typeface="Arial"/>
              </a:defRPr>
            </a:lvl1pPr>
            <a:lvl2pPr indent="-406400" lvl="1" marL="914400" marR="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40" name="Shape 40"/>
        <p:cNvGrpSpPr/>
        <p:nvPr/>
      </p:nvGrpSpPr>
      <p:grpSpPr>
        <a:xfrm>
          <a:off x="0" y="0"/>
          <a:ext cx="0" cy="0"/>
          <a:chOff x="0" y="0"/>
          <a:chExt cx="0" cy="0"/>
        </a:xfrm>
      </p:grpSpPr>
      <p:cxnSp>
        <p:nvCxnSpPr>
          <p:cNvPr id="41" name="Google Shape;41;p7"/>
          <p:cNvCxnSpPr/>
          <p:nvPr/>
        </p:nvCxnSpPr>
        <p:spPr>
          <a:xfrm>
            <a:off x="204064" y="384819"/>
            <a:ext cx="2006100" cy="0"/>
          </a:xfrm>
          <a:prstGeom prst="straightConnector1">
            <a:avLst/>
          </a:prstGeom>
          <a:noFill/>
          <a:ln cap="flat" cmpd="sng" w="25400">
            <a:solidFill>
              <a:schemeClr val="dk1"/>
            </a:solidFill>
            <a:prstDash val="solid"/>
            <a:round/>
            <a:headEnd len="sm" w="sm" type="none"/>
            <a:tailEnd len="sm" w="sm" type="none"/>
          </a:ln>
        </p:spPr>
      </p:cxnSp>
      <p:cxnSp>
        <p:nvCxnSpPr>
          <p:cNvPr id="42" name="Google Shape;42;p7"/>
          <p:cNvCxnSpPr/>
          <p:nvPr/>
        </p:nvCxnSpPr>
        <p:spPr>
          <a:xfrm>
            <a:off x="2532476" y="384819"/>
            <a:ext cx="6364200" cy="0"/>
          </a:xfrm>
          <a:prstGeom prst="straightConnector1">
            <a:avLst/>
          </a:prstGeom>
          <a:noFill/>
          <a:ln cap="flat" cmpd="sng" w="12700">
            <a:solidFill>
              <a:schemeClr val="dk1"/>
            </a:solidFill>
            <a:prstDash val="solid"/>
            <a:round/>
            <a:headEnd len="sm" w="sm" type="none"/>
            <a:tailEnd len="sm" w="sm" type="none"/>
          </a:ln>
        </p:spPr>
      </p:cxnSp>
      <p:sp>
        <p:nvSpPr>
          <p:cNvPr id="43" name="Google Shape;43;p7"/>
          <p:cNvSpPr txBox="1"/>
          <p:nvPr>
            <p:ph idx="1" type="body"/>
          </p:nvPr>
        </p:nvSpPr>
        <p:spPr>
          <a:xfrm>
            <a:off x="0" y="4133851"/>
            <a:ext cx="9144000" cy="1050900"/>
          </a:xfrm>
          <a:prstGeom prst="rect">
            <a:avLst/>
          </a:prstGeom>
          <a:noFill/>
          <a:ln>
            <a:noFill/>
          </a:ln>
        </p:spPr>
        <p:txBody>
          <a:bodyPr anchorCtr="0" anchor="t" bIns="34275" lIns="68575" spcFirstLastPara="1" rIns="68575" wrap="square" tIns="34275">
            <a:noAutofit/>
          </a:bodyPr>
          <a:lstStyle>
            <a:lvl1pPr indent="-228600" lvl="0" marL="457200" marR="0" algn="ctr">
              <a:lnSpc>
                <a:spcPct val="90000"/>
              </a:lnSpc>
              <a:spcBef>
                <a:spcPts val="600"/>
              </a:spcBef>
              <a:spcAft>
                <a:spcPts val="0"/>
              </a:spcAft>
              <a:buClr>
                <a:srgbClr val="FF0000"/>
              </a:buClr>
              <a:buSzPts val="3200"/>
              <a:buFont typeface="Arial"/>
              <a:buNone/>
              <a:defRPr b="0" i="1" sz="3200" u="none" cap="none" strike="noStrike">
                <a:solidFill>
                  <a:srgbClr val="FF0000"/>
                </a:solidFill>
                <a:latin typeface="MS Gothic"/>
                <a:ea typeface="MS Gothic"/>
                <a:cs typeface="MS Gothic"/>
                <a:sym typeface="MS Gothic"/>
              </a:defRPr>
            </a:lvl1pPr>
            <a:lvl2pPr indent="-406400" lvl="1" marL="914400" marR="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4" name="Google Shape;44;p7"/>
          <p:cNvSpPr txBox="1"/>
          <p:nvPr>
            <p:ph idx="2" type="body"/>
          </p:nvPr>
        </p:nvSpPr>
        <p:spPr>
          <a:xfrm>
            <a:off x="198438" y="1405005"/>
            <a:ext cx="2603400" cy="2728800"/>
          </a:xfrm>
          <a:prstGeom prst="rect">
            <a:avLst/>
          </a:prstGeom>
          <a:noFill/>
          <a:ln>
            <a:noFill/>
          </a:ln>
        </p:spPr>
        <p:txBody>
          <a:bodyPr anchorCtr="0" anchor="t" bIns="34275" lIns="68575" spcFirstLastPara="1" rIns="68575" wrap="square" tIns="34275">
            <a:noAutofit/>
          </a:bodyPr>
          <a:lstStyle>
            <a:lvl1pPr indent="-228600" lvl="0" marL="457200" marR="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406400" lvl="1" marL="914400" marR="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5" name="Google Shape;45;p7"/>
          <p:cNvSpPr txBox="1"/>
          <p:nvPr>
            <p:ph idx="3" type="body"/>
          </p:nvPr>
        </p:nvSpPr>
        <p:spPr>
          <a:xfrm>
            <a:off x="3000376" y="647769"/>
            <a:ext cx="5895900" cy="3479700"/>
          </a:xfrm>
          <a:prstGeom prst="rect">
            <a:avLst/>
          </a:prstGeom>
          <a:noFill/>
          <a:ln>
            <a:noFill/>
          </a:ln>
        </p:spPr>
        <p:txBody>
          <a:bodyPr anchorCtr="0" anchor="t" bIns="34275" lIns="68575" spcFirstLastPara="1" rIns="68575" wrap="square" tIns="34275">
            <a:noAutofit/>
          </a:bodyPr>
          <a:lstStyle>
            <a:lvl1pPr indent="-228600" lvl="0" marL="457200" marR="0" algn="ctr">
              <a:spcBef>
                <a:spcPts val="600"/>
              </a:spcBef>
              <a:spcAft>
                <a:spcPts val="0"/>
              </a:spcAft>
              <a:buClr>
                <a:schemeClr val="dk1"/>
              </a:buClr>
              <a:buSzPts val="3200"/>
              <a:buFont typeface="Arial"/>
              <a:buNone/>
              <a:defRPr b="0" i="1" sz="3200" u="none" cap="none" strike="noStrike">
                <a:solidFill>
                  <a:schemeClr val="dk1"/>
                </a:solidFill>
                <a:latin typeface="Arial"/>
                <a:ea typeface="Arial"/>
                <a:cs typeface="Arial"/>
                <a:sym typeface="Arial"/>
              </a:defRPr>
            </a:lvl1pPr>
            <a:lvl2pPr indent="-406400" lvl="1" marL="914400" marR="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6" name="Google Shape;46;p7"/>
          <p:cNvSpPr txBox="1"/>
          <p:nvPr>
            <p:ph type="title"/>
          </p:nvPr>
        </p:nvSpPr>
        <p:spPr>
          <a:xfrm>
            <a:off x="198438" y="647007"/>
            <a:ext cx="2603400" cy="602400"/>
          </a:xfrm>
          <a:prstGeom prst="rect">
            <a:avLst/>
          </a:prstGeom>
          <a:noFill/>
          <a:ln>
            <a:noFill/>
          </a:ln>
        </p:spPr>
        <p:txBody>
          <a:bodyPr anchorCtr="0" anchor="t" bIns="34275" lIns="68575" spcFirstLastPara="1" rIns="68575" wrap="square" tIns="34275">
            <a:noAutofit/>
          </a:bodyPr>
          <a:lstStyle>
            <a:lvl1pPr lvl="0" marR="0" algn="l">
              <a:spcBef>
                <a:spcPts val="0"/>
              </a:spcBef>
              <a:spcAft>
                <a:spcPts val="0"/>
              </a:spcAft>
              <a:buClr>
                <a:schemeClr val="accent1"/>
              </a:buClr>
              <a:buSzPts val="3200"/>
              <a:buFont typeface="Arial"/>
              <a:buNone/>
              <a:defRPr b="1" i="0" sz="3200" u="none" cap="none" strike="noStrike">
                <a:solidFill>
                  <a:schemeClr val="accen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p:cSld name="Transition">
    <p:spTree>
      <p:nvGrpSpPr>
        <p:cNvPr id="47" name="Shape 47"/>
        <p:cNvGrpSpPr/>
        <p:nvPr/>
      </p:nvGrpSpPr>
      <p:grpSpPr>
        <a:xfrm>
          <a:off x="0" y="0"/>
          <a:ext cx="0" cy="0"/>
          <a:chOff x="0" y="0"/>
          <a:chExt cx="0" cy="0"/>
        </a:xfrm>
      </p:grpSpPr>
      <p:cxnSp>
        <p:nvCxnSpPr>
          <p:cNvPr id="48" name="Google Shape;48;p8"/>
          <p:cNvCxnSpPr/>
          <p:nvPr/>
        </p:nvCxnSpPr>
        <p:spPr>
          <a:xfrm>
            <a:off x="204064" y="384818"/>
            <a:ext cx="2006100" cy="0"/>
          </a:xfrm>
          <a:prstGeom prst="straightConnector1">
            <a:avLst/>
          </a:prstGeom>
          <a:noFill/>
          <a:ln cap="flat" cmpd="sng" w="25400">
            <a:solidFill>
              <a:schemeClr val="accent1"/>
            </a:solidFill>
            <a:prstDash val="solid"/>
            <a:round/>
            <a:headEnd len="sm" w="sm" type="none"/>
            <a:tailEnd len="sm" w="sm" type="none"/>
          </a:ln>
        </p:spPr>
      </p:cxnSp>
      <p:cxnSp>
        <p:nvCxnSpPr>
          <p:cNvPr id="49" name="Google Shape;49;p8"/>
          <p:cNvCxnSpPr/>
          <p:nvPr/>
        </p:nvCxnSpPr>
        <p:spPr>
          <a:xfrm>
            <a:off x="2532476" y="384818"/>
            <a:ext cx="6364200" cy="0"/>
          </a:xfrm>
          <a:prstGeom prst="straightConnector1">
            <a:avLst/>
          </a:prstGeom>
          <a:noFill/>
          <a:ln cap="flat" cmpd="sng" w="12700">
            <a:solidFill>
              <a:schemeClr val="accent1"/>
            </a:solidFill>
            <a:prstDash val="solid"/>
            <a:round/>
            <a:headEnd len="sm" w="sm" type="none"/>
            <a:tailEnd len="sm" w="sm" type="none"/>
          </a:ln>
        </p:spPr>
      </p:cxnSp>
      <p:sp>
        <p:nvSpPr>
          <p:cNvPr id="50" name="Google Shape;50;p8"/>
          <p:cNvSpPr txBox="1"/>
          <p:nvPr>
            <p:ph idx="1" type="body"/>
          </p:nvPr>
        </p:nvSpPr>
        <p:spPr>
          <a:xfrm>
            <a:off x="0" y="4133851"/>
            <a:ext cx="9144000" cy="1050900"/>
          </a:xfrm>
          <a:prstGeom prst="rect">
            <a:avLst/>
          </a:prstGeom>
          <a:noFill/>
          <a:ln>
            <a:noFill/>
          </a:ln>
        </p:spPr>
        <p:txBody>
          <a:bodyPr anchorCtr="0" anchor="t" bIns="34275" lIns="68575" spcFirstLastPara="1" rIns="68575" wrap="square" tIns="34275">
            <a:noAutofit/>
          </a:bodyPr>
          <a:lstStyle>
            <a:lvl1pPr indent="-228600" lvl="0" marL="457200" marR="0" algn="ctr">
              <a:lnSpc>
                <a:spcPct val="90000"/>
              </a:lnSpc>
              <a:spcBef>
                <a:spcPts val="600"/>
              </a:spcBef>
              <a:spcAft>
                <a:spcPts val="0"/>
              </a:spcAft>
              <a:buClr>
                <a:srgbClr val="FF0000"/>
              </a:buClr>
              <a:buSzPts val="3200"/>
              <a:buFont typeface="Arial"/>
              <a:buNone/>
              <a:defRPr b="0" i="1" sz="3200" u="none" cap="none" strike="noStrike">
                <a:solidFill>
                  <a:srgbClr val="FF0000"/>
                </a:solidFill>
                <a:latin typeface="MS Gothic"/>
                <a:ea typeface="MS Gothic"/>
                <a:cs typeface="MS Gothic"/>
                <a:sym typeface="MS Gothic"/>
              </a:defRPr>
            </a:lvl1pPr>
            <a:lvl2pPr indent="-406400" lvl="1" marL="914400" marR="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51" name="Google Shape;51;p8"/>
          <p:cNvPicPr preferRelativeResize="0"/>
          <p:nvPr/>
        </p:nvPicPr>
        <p:blipFill rotWithShape="1">
          <a:blip r:embed="rId2">
            <a:alphaModFix/>
          </a:blip>
          <a:srcRect b="0" l="0" r="0" t="0"/>
          <a:stretch/>
        </p:blipFill>
        <p:spPr>
          <a:xfrm>
            <a:off x="268825" y="149031"/>
            <a:ext cx="417143" cy="163943"/>
          </a:xfrm>
          <a:prstGeom prst="rect">
            <a:avLst/>
          </a:prstGeom>
          <a:noFill/>
          <a:ln>
            <a:noFill/>
          </a:ln>
        </p:spPr>
      </p:pic>
      <p:sp>
        <p:nvSpPr>
          <p:cNvPr id="52" name="Google Shape;52;p8"/>
          <p:cNvSpPr txBox="1"/>
          <p:nvPr>
            <p:ph type="title"/>
          </p:nvPr>
        </p:nvSpPr>
        <p:spPr>
          <a:xfrm>
            <a:off x="204064" y="2990849"/>
            <a:ext cx="8692500" cy="1143000"/>
          </a:xfrm>
          <a:prstGeom prst="rect">
            <a:avLst/>
          </a:prstGeom>
          <a:noFill/>
          <a:ln>
            <a:noFill/>
          </a:ln>
        </p:spPr>
        <p:txBody>
          <a:bodyPr anchorCtr="0" anchor="t" bIns="34275" lIns="68575" spcFirstLastPara="1" rIns="68575" wrap="square" tIns="34275">
            <a:noAutofit/>
          </a:bodyPr>
          <a:lstStyle>
            <a:lvl1pPr lvl="0" marR="0" algn="l">
              <a:spcBef>
                <a:spcPts val="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 End Slide">
  <p:cSld name="Section Header or End Slide">
    <p:spTree>
      <p:nvGrpSpPr>
        <p:cNvPr id="53" name="Shape 53"/>
        <p:cNvGrpSpPr/>
        <p:nvPr/>
      </p:nvGrpSpPr>
      <p:grpSpPr>
        <a:xfrm>
          <a:off x="0" y="0"/>
          <a:ext cx="0" cy="0"/>
          <a:chOff x="0" y="0"/>
          <a:chExt cx="0" cy="0"/>
        </a:xfrm>
      </p:grpSpPr>
      <p:sp>
        <p:nvSpPr>
          <p:cNvPr id="54" name="Google Shape;54;p9"/>
          <p:cNvSpPr/>
          <p:nvPr/>
        </p:nvSpPr>
        <p:spPr>
          <a:xfrm>
            <a:off x="0" y="0"/>
            <a:ext cx="9141900" cy="5143500"/>
          </a:xfrm>
          <a:prstGeom prst="rect">
            <a:avLst/>
          </a:prstGeom>
          <a:solidFill>
            <a:srgbClr val="E4610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accent1"/>
              </a:solidFill>
              <a:latin typeface="Arial"/>
              <a:ea typeface="Arial"/>
              <a:cs typeface="Arial"/>
              <a:sym typeface="Arial"/>
            </a:endParaRPr>
          </a:p>
        </p:txBody>
      </p:sp>
      <p:cxnSp>
        <p:nvCxnSpPr>
          <p:cNvPr id="55" name="Google Shape;55;p9"/>
          <p:cNvCxnSpPr/>
          <p:nvPr/>
        </p:nvCxnSpPr>
        <p:spPr>
          <a:xfrm>
            <a:off x="204064" y="384818"/>
            <a:ext cx="2006100" cy="0"/>
          </a:xfrm>
          <a:prstGeom prst="straightConnector1">
            <a:avLst/>
          </a:prstGeom>
          <a:noFill/>
          <a:ln cap="flat" cmpd="sng" w="25400">
            <a:solidFill>
              <a:schemeClr val="lt1"/>
            </a:solidFill>
            <a:prstDash val="solid"/>
            <a:round/>
            <a:headEnd len="sm" w="sm" type="none"/>
            <a:tailEnd len="sm" w="sm" type="none"/>
          </a:ln>
        </p:spPr>
      </p:cxnSp>
      <p:cxnSp>
        <p:nvCxnSpPr>
          <p:cNvPr id="56" name="Google Shape;56;p9"/>
          <p:cNvCxnSpPr/>
          <p:nvPr/>
        </p:nvCxnSpPr>
        <p:spPr>
          <a:xfrm>
            <a:off x="2532476" y="384818"/>
            <a:ext cx="6364200" cy="0"/>
          </a:xfrm>
          <a:prstGeom prst="straightConnector1">
            <a:avLst/>
          </a:prstGeom>
          <a:noFill/>
          <a:ln cap="flat" cmpd="sng" w="12700">
            <a:solidFill>
              <a:schemeClr val="lt1"/>
            </a:solidFill>
            <a:prstDash val="solid"/>
            <a:round/>
            <a:headEnd len="sm" w="sm" type="none"/>
            <a:tailEnd len="sm" w="sm" type="none"/>
          </a:ln>
        </p:spPr>
      </p:cxnSp>
      <p:sp>
        <p:nvSpPr>
          <p:cNvPr id="57" name="Google Shape;57;p9"/>
          <p:cNvSpPr txBox="1"/>
          <p:nvPr>
            <p:ph idx="1" type="body"/>
          </p:nvPr>
        </p:nvSpPr>
        <p:spPr>
          <a:xfrm>
            <a:off x="0" y="4133851"/>
            <a:ext cx="9144000" cy="1050900"/>
          </a:xfrm>
          <a:prstGeom prst="rect">
            <a:avLst/>
          </a:prstGeom>
          <a:noFill/>
          <a:ln>
            <a:noFill/>
          </a:ln>
        </p:spPr>
        <p:txBody>
          <a:bodyPr anchorCtr="0" anchor="t" bIns="34275" lIns="68575" spcFirstLastPara="1" rIns="68575" wrap="square" tIns="34275">
            <a:noAutofit/>
          </a:bodyPr>
          <a:lstStyle>
            <a:lvl1pPr indent="-228600" lvl="0" marL="457200" marR="0" algn="ctr">
              <a:lnSpc>
                <a:spcPct val="90000"/>
              </a:lnSpc>
              <a:spcBef>
                <a:spcPts val="600"/>
              </a:spcBef>
              <a:spcAft>
                <a:spcPts val="0"/>
              </a:spcAft>
              <a:buClr>
                <a:srgbClr val="FF0000"/>
              </a:buClr>
              <a:buSzPts val="3200"/>
              <a:buFont typeface="Arial"/>
              <a:buNone/>
              <a:defRPr b="0" i="1" sz="3200" u="none" cap="none" strike="noStrike">
                <a:solidFill>
                  <a:srgbClr val="FF0000"/>
                </a:solidFill>
                <a:latin typeface="MS Gothic"/>
                <a:ea typeface="MS Gothic"/>
                <a:cs typeface="MS Gothic"/>
                <a:sym typeface="MS Gothic"/>
              </a:defRPr>
            </a:lvl1pPr>
            <a:lvl2pPr indent="-406400" lvl="1" marL="914400" marR="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58" name="Google Shape;58;p9"/>
          <p:cNvPicPr preferRelativeResize="0"/>
          <p:nvPr/>
        </p:nvPicPr>
        <p:blipFill rotWithShape="1">
          <a:blip r:embed="rId2">
            <a:alphaModFix/>
          </a:blip>
          <a:srcRect b="0" l="0" r="0" t="0"/>
          <a:stretch/>
        </p:blipFill>
        <p:spPr>
          <a:xfrm>
            <a:off x="268825" y="149031"/>
            <a:ext cx="417143" cy="163943"/>
          </a:xfrm>
          <a:prstGeom prst="rect">
            <a:avLst/>
          </a:prstGeom>
          <a:noFill/>
          <a:ln>
            <a:noFill/>
          </a:ln>
        </p:spPr>
      </p:pic>
      <p:sp>
        <p:nvSpPr>
          <p:cNvPr id="59" name="Google Shape;59;p9"/>
          <p:cNvSpPr txBox="1"/>
          <p:nvPr>
            <p:ph type="title"/>
          </p:nvPr>
        </p:nvSpPr>
        <p:spPr>
          <a:xfrm>
            <a:off x="204064" y="3192017"/>
            <a:ext cx="8692500" cy="939900"/>
          </a:xfrm>
          <a:prstGeom prst="rect">
            <a:avLst/>
          </a:prstGeom>
          <a:noFill/>
          <a:ln>
            <a:noFill/>
          </a:ln>
        </p:spPr>
        <p:txBody>
          <a:bodyPr anchorCtr="0" anchor="t" bIns="34275" lIns="68575" spcFirstLastPara="1" rIns="68575" wrap="square" tIns="34275">
            <a:noAutofit/>
          </a:bodyPr>
          <a:lstStyle>
            <a:lvl1pPr lvl="0" marR="0" algn="l">
              <a:spcBef>
                <a:spcPts val="0"/>
              </a:spcBef>
              <a:spcAft>
                <a:spcPts val="0"/>
              </a:spcAft>
              <a:buClr>
                <a:schemeClr val="lt1"/>
              </a:buClr>
              <a:buSzPts val="5400"/>
              <a:buFont typeface="Arial"/>
              <a:buNone/>
              <a:defRPr b="1" i="0" sz="54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 name="Shape 60"/>
        <p:cNvGrpSpPr/>
        <p:nvPr/>
      </p:nvGrpSpPr>
      <p:grpSpPr>
        <a:xfrm>
          <a:off x="0" y="0"/>
          <a:ext cx="0" cy="0"/>
          <a:chOff x="0" y="0"/>
          <a:chExt cx="0" cy="0"/>
        </a:xfrm>
      </p:grpSpPr>
      <p:sp>
        <p:nvSpPr>
          <p:cNvPr id="61" name="Google Shape;61;p1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62" name="Google Shape;62;p1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3" name="Google Shape;6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24.png"/><Relationship Id="rId3" Type="http://schemas.openxmlformats.org/officeDocument/2006/relationships/slideLayout" Target="../slideLayouts/slideLayout1.xml"/><Relationship Id="rId4" Type="http://schemas.openxmlformats.org/officeDocument/2006/relationships/slideLayout" Target="../slideLayouts/slideLayout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2" Type="http://schemas.openxmlformats.org/officeDocument/2006/relationships/theme" Target="../theme/theme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8607620" y="193157"/>
            <a:ext cx="930900" cy="180000"/>
          </a:xfrm>
          <a:prstGeom prst="rect">
            <a:avLst/>
          </a:prstGeom>
          <a:noFill/>
          <a:ln>
            <a:noFill/>
          </a:ln>
        </p:spPr>
        <p:txBody>
          <a:bodyPr anchorCtr="0" anchor="t" bIns="34275" lIns="68575" spcFirstLastPara="1" rIns="68575" wrap="square" tIns="34275">
            <a:spAutoFit/>
          </a:bodyPr>
          <a:lstStyle/>
          <a:p>
            <a:pPr indent="0" lvl="0" marL="0" marR="0" rtl="0" algn="l">
              <a:lnSpc>
                <a:spcPct val="80000"/>
              </a:lnSpc>
              <a:spcBef>
                <a:spcPts val="0"/>
              </a:spcBef>
              <a:spcAft>
                <a:spcPts val="0"/>
              </a:spcAft>
              <a:buNone/>
            </a:pPr>
            <a:r>
              <a:rPr b="0" i="0" lang="en" sz="900" u="none" cap="none" strike="noStrike">
                <a:solidFill>
                  <a:schemeClr val="dk1"/>
                </a:solidFill>
                <a:latin typeface="Georgia"/>
                <a:ea typeface="Georgia"/>
                <a:cs typeface="Georgia"/>
                <a:sym typeface="Georgia"/>
              </a:rPr>
              <a:t>|  </a:t>
            </a:r>
            <a:fld id="{00000000-1234-1234-1234-123412341234}" type="slidenum">
              <a:rPr b="0" i="0" lang="en" sz="800" u="none" cap="none" strike="noStrike">
                <a:solidFill>
                  <a:schemeClr val="dk1"/>
                </a:solidFill>
                <a:latin typeface="Arial"/>
                <a:ea typeface="Arial"/>
                <a:cs typeface="Arial"/>
                <a:sym typeface="Arial"/>
              </a:rPr>
              <a:t>‹#›</a:t>
            </a:fld>
            <a:endParaRPr b="0" i="0" sz="800" u="none" cap="none" strike="noStrike">
              <a:solidFill>
                <a:srgbClr val="000000"/>
              </a:solidFill>
              <a:latin typeface="Arial"/>
              <a:ea typeface="Arial"/>
              <a:cs typeface="Arial"/>
              <a:sym typeface="Arial"/>
            </a:endParaRPr>
          </a:p>
        </p:txBody>
      </p:sp>
      <p:pic>
        <p:nvPicPr>
          <p:cNvPr id="7" name="Google Shape;7;p1"/>
          <p:cNvPicPr preferRelativeResize="0"/>
          <p:nvPr/>
        </p:nvPicPr>
        <p:blipFill rotWithShape="1">
          <a:blip r:embed="rId1">
            <a:alphaModFix/>
          </a:blip>
          <a:srcRect b="0" l="0" r="0" t="0"/>
          <a:stretch/>
        </p:blipFill>
        <p:spPr>
          <a:xfrm>
            <a:off x="268825" y="149031"/>
            <a:ext cx="417143" cy="163943"/>
          </a:xfrm>
          <a:prstGeom prst="rect">
            <a:avLst/>
          </a:prstGeom>
          <a:noFill/>
          <a:ln>
            <a:noFill/>
          </a:ln>
        </p:spPr>
      </p:pic>
      <p:pic>
        <p:nvPicPr>
          <p:cNvPr id="8" name="Google Shape;8;p1"/>
          <p:cNvPicPr preferRelativeResize="0"/>
          <p:nvPr/>
        </p:nvPicPr>
        <p:blipFill rotWithShape="1">
          <a:blip r:embed="rId2">
            <a:alphaModFix/>
          </a:blip>
          <a:srcRect b="0" l="0" r="0" t="0"/>
          <a:stretch/>
        </p:blipFill>
        <p:spPr>
          <a:xfrm>
            <a:off x="6913924" y="228608"/>
            <a:ext cx="1693698" cy="10121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64.png"/><Relationship Id="rId6"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70.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6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44.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86.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5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53.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68.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59.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57.png"/><Relationship Id="rId4" Type="http://schemas.openxmlformats.org/officeDocument/2006/relationships/image" Target="../media/image55.png"/><Relationship Id="rId10" Type="http://schemas.openxmlformats.org/officeDocument/2006/relationships/image" Target="../media/image69.png"/><Relationship Id="rId9" Type="http://schemas.openxmlformats.org/officeDocument/2006/relationships/image" Target="../media/image72.png"/><Relationship Id="rId5" Type="http://schemas.openxmlformats.org/officeDocument/2006/relationships/image" Target="../media/image87.png"/><Relationship Id="rId6" Type="http://schemas.openxmlformats.org/officeDocument/2006/relationships/image" Target="../media/image67.png"/><Relationship Id="rId7" Type="http://schemas.openxmlformats.org/officeDocument/2006/relationships/image" Target="../media/image65.png"/><Relationship Id="rId8"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73.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7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78.png"/><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74.png"/><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77.png"/><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80.png"/><Relationship Id="rId4" Type="http://schemas.openxmlformats.org/officeDocument/2006/relationships/image" Target="../media/image79.png"/><Relationship Id="rId5" Type="http://schemas.openxmlformats.org/officeDocument/2006/relationships/image" Target="../media/image81.png"/><Relationship Id="rId6" Type="http://schemas.openxmlformats.org/officeDocument/2006/relationships/image" Target="../media/image8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83.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descr="A logo for a remote sensing lab&#10;&#10;Description automatically generated" id="69" name="Google Shape;69;p11"/>
          <p:cNvPicPr preferRelativeResize="0"/>
          <p:nvPr/>
        </p:nvPicPr>
        <p:blipFill rotWithShape="1">
          <a:blip r:embed="rId3">
            <a:alphaModFix/>
          </a:blip>
          <a:srcRect b="0" l="0" r="0" t="0"/>
          <a:stretch/>
        </p:blipFill>
        <p:spPr>
          <a:xfrm>
            <a:off x="6774799" y="2296200"/>
            <a:ext cx="1948876" cy="1719600"/>
          </a:xfrm>
          <a:prstGeom prst="rect">
            <a:avLst/>
          </a:prstGeom>
          <a:noFill/>
          <a:ln>
            <a:noFill/>
          </a:ln>
        </p:spPr>
      </p:pic>
      <p:sp>
        <p:nvSpPr>
          <p:cNvPr id="70" name="Google Shape;70;p11"/>
          <p:cNvSpPr txBox="1"/>
          <p:nvPr/>
        </p:nvSpPr>
        <p:spPr>
          <a:xfrm>
            <a:off x="332675" y="844875"/>
            <a:ext cx="8391000" cy="900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700">
                <a:solidFill>
                  <a:schemeClr val="dk1"/>
                </a:solidFill>
                <a:latin typeface="Times New Roman"/>
                <a:ea typeface="Times New Roman"/>
                <a:cs typeface="Times New Roman"/>
                <a:sym typeface="Times New Roman"/>
              </a:rPr>
              <a:t>Analysis of Waveform Signal Deconvolution algorithms and their sensitivity to noise based on simulated data </a:t>
            </a:r>
            <a:r>
              <a:rPr lang="en" sz="2700">
                <a:solidFill>
                  <a:schemeClr val="dk1"/>
                </a:solidFill>
                <a:latin typeface="Times New Roman"/>
                <a:ea typeface="Times New Roman"/>
                <a:cs typeface="Times New Roman"/>
                <a:sym typeface="Times New Roman"/>
              </a:rPr>
              <a:t> </a:t>
            </a:r>
            <a:endParaRPr sz="1100"/>
          </a:p>
        </p:txBody>
      </p:sp>
      <p:sp>
        <p:nvSpPr>
          <p:cNvPr id="71" name="Google Shape;71;p11"/>
          <p:cNvSpPr txBox="1"/>
          <p:nvPr/>
        </p:nvSpPr>
        <p:spPr>
          <a:xfrm>
            <a:off x="1864870" y="2544138"/>
            <a:ext cx="5219700" cy="1223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500">
                <a:solidFill>
                  <a:schemeClr val="dk1"/>
                </a:solidFill>
                <a:latin typeface="Times New Roman"/>
                <a:ea typeface="Times New Roman"/>
                <a:cs typeface="Times New Roman"/>
                <a:sym typeface="Times New Roman"/>
              </a:rPr>
              <a:t>Ramesh Bhatta</a:t>
            </a:r>
            <a:endParaRPr sz="1100"/>
          </a:p>
          <a:p>
            <a:pPr indent="0" lvl="0" marL="0" marR="0" rtl="0" algn="ctr">
              <a:spcBef>
                <a:spcPts val="0"/>
              </a:spcBef>
              <a:spcAft>
                <a:spcPts val="0"/>
              </a:spcAft>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0" i="0" lang="en" sz="1500" u="none" cap="none" strike="noStrike">
                <a:solidFill>
                  <a:schemeClr val="dk1"/>
                </a:solidFill>
                <a:latin typeface="Times New Roman"/>
                <a:ea typeface="Times New Roman"/>
                <a:cs typeface="Times New Roman"/>
                <a:sym typeface="Times New Roman"/>
              </a:rPr>
              <a:t>CIS RIT Imaging Science PhD Program,</a:t>
            </a:r>
            <a:endParaRPr sz="1100"/>
          </a:p>
          <a:p>
            <a:pPr indent="0" lvl="0" marL="0" marR="0" rtl="0" algn="ctr">
              <a:spcBef>
                <a:spcPts val="0"/>
              </a:spcBef>
              <a:spcAft>
                <a:spcPts val="0"/>
              </a:spcAft>
              <a:buNone/>
            </a:pPr>
            <a:r>
              <a:rPr b="0" i="0" lang="en" sz="1500" u="none" cap="none" strike="noStrike">
                <a:solidFill>
                  <a:schemeClr val="dk1"/>
                </a:solidFill>
                <a:latin typeface="Times New Roman"/>
                <a:ea typeface="Times New Roman"/>
                <a:cs typeface="Times New Roman"/>
                <a:sym typeface="Times New Roman"/>
              </a:rPr>
              <a:t>Rochester Institute </a:t>
            </a:r>
            <a:r>
              <a:rPr lang="en" sz="1500">
                <a:solidFill>
                  <a:schemeClr val="dk1"/>
                </a:solidFill>
                <a:latin typeface="Times New Roman"/>
                <a:ea typeface="Times New Roman"/>
                <a:cs typeface="Times New Roman"/>
                <a:sym typeface="Times New Roman"/>
              </a:rPr>
              <a:t>o</a:t>
            </a:r>
            <a:r>
              <a:rPr b="0" i="0" lang="en" sz="1500" u="none" cap="none" strike="noStrike">
                <a:solidFill>
                  <a:schemeClr val="dk1"/>
                </a:solidFill>
                <a:latin typeface="Times New Roman"/>
                <a:ea typeface="Times New Roman"/>
                <a:cs typeface="Times New Roman"/>
                <a:sym typeface="Times New Roman"/>
              </a:rPr>
              <a:t>f Technology</a:t>
            </a:r>
            <a:endParaRPr sz="1100"/>
          </a:p>
          <a:p>
            <a:pPr indent="0" lvl="0" marL="0" marR="0" rtl="0" algn="ctr">
              <a:spcBef>
                <a:spcPts val="0"/>
              </a:spcBef>
              <a:spcAft>
                <a:spcPts val="0"/>
              </a:spcAft>
              <a:buNone/>
            </a:pPr>
            <a:r>
              <a:rPr b="0" i="0" lang="en" sz="1500" u="none" cap="none" strike="noStrike">
                <a:solidFill>
                  <a:schemeClr val="dk1"/>
                </a:solidFill>
                <a:latin typeface="Times New Roman"/>
                <a:ea typeface="Times New Roman"/>
                <a:cs typeface="Times New Roman"/>
                <a:sym typeface="Times New Roman"/>
              </a:rPr>
              <a:t>Rochester, New York</a:t>
            </a:r>
            <a:endParaRPr sz="1100"/>
          </a:p>
        </p:txBody>
      </p:sp>
      <p:sp>
        <p:nvSpPr>
          <p:cNvPr id="72" name="Google Shape;72;p11"/>
          <p:cNvSpPr txBox="1"/>
          <p:nvPr/>
        </p:nvSpPr>
        <p:spPr>
          <a:xfrm>
            <a:off x="4009501" y="4306350"/>
            <a:ext cx="1125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a:solidFill>
                  <a:schemeClr val="dk1"/>
                </a:solidFill>
                <a:latin typeface="Times New Roman"/>
                <a:ea typeface="Times New Roman"/>
                <a:cs typeface="Times New Roman"/>
                <a:sym typeface="Times New Roman"/>
              </a:rPr>
              <a:t>11</a:t>
            </a:r>
            <a:r>
              <a:rPr b="0" i="0" lang="en" sz="1400" u="none" cap="none" strike="noStrike">
                <a:solidFill>
                  <a:schemeClr val="dk1"/>
                </a:solidFill>
                <a:latin typeface="Times New Roman"/>
                <a:ea typeface="Times New Roman"/>
                <a:cs typeface="Times New Roman"/>
                <a:sym typeface="Times New Roman"/>
              </a:rPr>
              <a:t>/0</a:t>
            </a:r>
            <a:r>
              <a:rPr lang="en">
                <a:solidFill>
                  <a:schemeClr val="dk1"/>
                </a:solidFill>
                <a:latin typeface="Times New Roman"/>
                <a:ea typeface="Times New Roman"/>
                <a:cs typeface="Times New Roman"/>
                <a:sym typeface="Times New Roman"/>
              </a:rPr>
              <a:t>5</a:t>
            </a:r>
            <a:r>
              <a:rPr b="0" i="0" lang="en" sz="1400" u="none" cap="none" strike="noStrike">
                <a:solidFill>
                  <a:schemeClr val="dk1"/>
                </a:solidFill>
                <a:latin typeface="Times New Roman"/>
                <a:ea typeface="Times New Roman"/>
                <a:cs typeface="Times New Roman"/>
                <a:sym typeface="Times New Roman"/>
              </a:rPr>
              <a:t>/2024</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nvSpPr>
        <p:spPr>
          <a:xfrm>
            <a:off x="117025" y="441275"/>
            <a:ext cx="49746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46102"/>
                </a:solidFill>
              </a:rPr>
              <a:t>C</a:t>
            </a:r>
            <a:r>
              <a:rPr b="1" lang="en" sz="1800">
                <a:solidFill>
                  <a:srgbClr val="E46102"/>
                </a:solidFill>
              </a:rPr>
              <a:t>hoosing</a:t>
            </a:r>
            <a:r>
              <a:rPr b="1" lang="en" sz="1800">
                <a:solidFill>
                  <a:srgbClr val="E46102"/>
                </a:solidFill>
              </a:rPr>
              <a:t> the boosting parameter !!!</a:t>
            </a:r>
            <a:endParaRPr b="1" sz="1800">
              <a:solidFill>
                <a:srgbClr val="E46102"/>
              </a:solidFill>
            </a:endParaRPr>
          </a:p>
        </p:txBody>
      </p:sp>
      <p:sp>
        <p:nvSpPr>
          <p:cNvPr id="146" name="Google Shape;146;p20"/>
          <p:cNvSpPr txBox="1"/>
          <p:nvPr/>
        </p:nvSpPr>
        <p:spPr>
          <a:xfrm>
            <a:off x="0" y="940375"/>
            <a:ext cx="8844300" cy="1679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Apparently when we want to boost peaks in the spectrum it should be greater than 1.</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otherwise, the peaks would be suppressed (smoothed) and consequently the resolution decreased.</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For our simulated and smooth waveform data boosting parameter between 1 &lt; p &lt; 3 works well. Higher value of the parameter tends to </a:t>
            </a:r>
            <a:r>
              <a:rPr lang="en"/>
              <a:t>suppress</a:t>
            </a:r>
            <a:r>
              <a:rPr lang="en"/>
              <a:t> the peak width.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nvSpPr>
        <p:spPr>
          <a:xfrm>
            <a:off x="74225" y="423075"/>
            <a:ext cx="7165200" cy="4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D95E00"/>
                </a:solidFill>
              </a:rPr>
              <a:t>Deconvolution method II: </a:t>
            </a:r>
            <a:r>
              <a:rPr b="1" lang="en" sz="1800">
                <a:solidFill>
                  <a:srgbClr val="E46102"/>
                </a:solidFill>
              </a:rPr>
              <a:t>G</a:t>
            </a:r>
            <a:r>
              <a:rPr b="1" lang="en" sz="1800">
                <a:solidFill>
                  <a:srgbClr val="E46102"/>
                </a:solidFill>
              </a:rPr>
              <a:t>old algorithm</a:t>
            </a:r>
            <a:endParaRPr b="1" sz="1800">
              <a:solidFill>
                <a:srgbClr val="E46102"/>
              </a:solidFill>
            </a:endParaRPr>
          </a:p>
        </p:txBody>
      </p:sp>
      <p:sp>
        <p:nvSpPr>
          <p:cNvPr id="152" name="Google Shape;152;p21"/>
          <p:cNvSpPr txBox="1"/>
          <p:nvPr/>
        </p:nvSpPr>
        <p:spPr>
          <a:xfrm>
            <a:off x="0" y="980400"/>
            <a:ext cx="46035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Gold deconvolution algorithm has been used previously for </a:t>
            </a:r>
            <a:r>
              <a:rPr lang="en"/>
              <a:t>decomposition</a:t>
            </a:r>
            <a:r>
              <a:rPr lang="en"/>
              <a:t> of γ-ray spectra ( Morháč M. et al) .</a:t>
            </a:r>
            <a:endParaRPr/>
          </a:p>
        </p:txBody>
      </p:sp>
      <p:pic>
        <p:nvPicPr>
          <p:cNvPr id="153" name="Google Shape;153;p21"/>
          <p:cNvPicPr preferRelativeResize="0"/>
          <p:nvPr/>
        </p:nvPicPr>
        <p:blipFill>
          <a:blip r:embed="rId3">
            <a:alphaModFix/>
          </a:blip>
          <a:stretch>
            <a:fillRect/>
          </a:stretch>
        </p:blipFill>
        <p:spPr>
          <a:xfrm>
            <a:off x="74225" y="1555800"/>
            <a:ext cx="2533025" cy="691500"/>
          </a:xfrm>
          <a:prstGeom prst="rect">
            <a:avLst/>
          </a:prstGeom>
          <a:noFill/>
          <a:ln>
            <a:noFill/>
          </a:ln>
        </p:spPr>
      </p:pic>
      <p:sp>
        <p:nvSpPr>
          <p:cNvPr id="154" name="Google Shape;154;p21"/>
          <p:cNvSpPr txBox="1"/>
          <p:nvPr/>
        </p:nvSpPr>
        <p:spPr>
          <a:xfrm>
            <a:off x="134975" y="2247300"/>
            <a:ext cx="3040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mbria Math"/>
                <a:ea typeface="Cambria Math"/>
                <a:cs typeface="Cambria Math"/>
                <a:sym typeface="Cambria Math"/>
              </a:rPr>
              <a:t>h</a:t>
            </a:r>
            <a:r>
              <a:rPr i="1" lang="en">
                <a:latin typeface="Cambria Math"/>
                <a:ea typeface="Cambria Math"/>
                <a:cs typeface="Cambria Math"/>
                <a:sym typeface="Cambria Math"/>
              </a:rPr>
              <a:t>ere,</a:t>
            </a:r>
            <a:endParaRPr i="1">
              <a:latin typeface="Cambria Math"/>
              <a:ea typeface="Cambria Math"/>
              <a:cs typeface="Cambria Math"/>
              <a:sym typeface="Cambria Math"/>
            </a:endParaRPr>
          </a:p>
          <a:p>
            <a:pPr indent="0" lvl="0" marL="0" rtl="0" algn="l">
              <a:spcBef>
                <a:spcPts val="0"/>
              </a:spcBef>
              <a:spcAft>
                <a:spcPts val="0"/>
              </a:spcAft>
              <a:buNone/>
            </a:pPr>
            <a:r>
              <a:t/>
            </a:r>
            <a:endParaRPr i="1">
              <a:latin typeface="Cambria Math"/>
              <a:ea typeface="Cambria Math"/>
              <a:cs typeface="Cambria Math"/>
              <a:sym typeface="Cambria Math"/>
            </a:endParaRPr>
          </a:p>
          <a:p>
            <a:pPr indent="0" lvl="0" marL="0" rtl="0" algn="l">
              <a:spcBef>
                <a:spcPts val="0"/>
              </a:spcBef>
              <a:spcAft>
                <a:spcPts val="0"/>
              </a:spcAft>
              <a:buNone/>
            </a:pPr>
            <a:r>
              <a:rPr i="1" lang="en">
                <a:latin typeface="Cambria Math"/>
                <a:ea typeface="Cambria Math"/>
                <a:cs typeface="Cambria Math"/>
                <a:sym typeface="Cambria Math"/>
              </a:rPr>
              <a:t>z = H</a:t>
            </a:r>
            <a:r>
              <a:rPr baseline="30000" i="1" lang="en">
                <a:latin typeface="Cambria Math"/>
                <a:ea typeface="Cambria Math"/>
                <a:cs typeface="Cambria Math"/>
                <a:sym typeface="Cambria Math"/>
              </a:rPr>
              <a:t>T</a:t>
            </a:r>
            <a:r>
              <a:rPr i="1" lang="en">
                <a:latin typeface="Cambria Math"/>
                <a:ea typeface="Cambria Math"/>
                <a:cs typeface="Cambria Math"/>
                <a:sym typeface="Cambria Math"/>
              </a:rPr>
              <a:t>y and </a:t>
            </a:r>
            <a:endParaRPr i="1">
              <a:latin typeface="Cambria Math"/>
              <a:ea typeface="Cambria Math"/>
              <a:cs typeface="Cambria Math"/>
              <a:sym typeface="Cambria Math"/>
            </a:endParaRPr>
          </a:p>
          <a:p>
            <a:pPr indent="0" lvl="0" marL="0" rtl="0" algn="l">
              <a:spcBef>
                <a:spcPts val="0"/>
              </a:spcBef>
              <a:spcAft>
                <a:spcPts val="0"/>
              </a:spcAft>
              <a:buNone/>
            </a:pPr>
            <a:r>
              <a:rPr i="1" lang="en">
                <a:latin typeface="Cambria Math"/>
                <a:ea typeface="Cambria Math"/>
                <a:cs typeface="Cambria Math"/>
                <a:sym typeface="Cambria Math"/>
              </a:rPr>
              <a:t>d = Tx = H</a:t>
            </a:r>
            <a:r>
              <a:rPr baseline="30000" i="1" lang="en">
                <a:latin typeface="Cambria Math"/>
                <a:ea typeface="Cambria Math"/>
                <a:cs typeface="Cambria Math"/>
                <a:sym typeface="Cambria Math"/>
              </a:rPr>
              <a:t>T</a:t>
            </a:r>
            <a:r>
              <a:rPr i="1" lang="en">
                <a:latin typeface="Cambria Math"/>
                <a:ea typeface="Cambria Math"/>
                <a:cs typeface="Cambria Math"/>
                <a:sym typeface="Cambria Math"/>
              </a:rPr>
              <a:t>Hx</a:t>
            </a:r>
            <a:endParaRPr i="1">
              <a:latin typeface="Cambria Math"/>
              <a:ea typeface="Cambria Math"/>
              <a:cs typeface="Cambria Math"/>
              <a:sym typeface="Cambria Math"/>
            </a:endParaRPr>
          </a:p>
          <a:p>
            <a:pPr indent="0" lvl="0" marL="0" rtl="0" algn="l">
              <a:spcBef>
                <a:spcPts val="0"/>
              </a:spcBef>
              <a:spcAft>
                <a:spcPts val="0"/>
              </a:spcAft>
              <a:buNone/>
            </a:pPr>
            <a:r>
              <a:t/>
            </a:r>
            <a:endParaRPr i="1">
              <a:latin typeface="Cambria Math"/>
              <a:ea typeface="Cambria Math"/>
              <a:cs typeface="Cambria Math"/>
              <a:sym typeface="Cambria Math"/>
            </a:endParaRPr>
          </a:p>
          <a:p>
            <a:pPr indent="0" lvl="0" marL="0" rtl="0" algn="l">
              <a:spcBef>
                <a:spcPts val="0"/>
              </a:spcBef>
              <a:spcAft>
                <a:spcPts val="0"/>
              </a:spcAft>
              <a:buNone/>
            </a:pPr>
            <a:r>
              <a:rPr i="1" lang="en">
                <a:latin typeface="Cambria Math"/>
                <a:ea typeface="Cambria Math"/>
                <a:cs typeface="Cambria Math"/>
                <a:sym typeface="Cambria Math"/>
              </a:rPr>
              <a:t>and</a:t>
            </a:r>
            <a:r>
              <a:rPr i="1" lang="en">
                <a:latin typeface="Cambria Math"/>
                <a:ea typeface="Cambria Math"/>
                <a:cs typeface="Cambria Math"/>
                <a:sym typeface="Cambria Math"/>
              </a:rPr>
              <a:t> H represent system convolution matrix such that:</a:t>
            </a:r>
            <a:endParaRPr i="1">
              <a:latin typeface="Cambria Math"/>
              <a:ea typeface="Cambria Math"/>
              <a:cs typeface="Cambria Math"/>
              <a:sym typeface="Cambria Math"/>
            </a:endParaRPr>
          </a:p>
          <a:p>
            <a:pPr indent="0" lvl="0" marL="0" rtl="0" algn="l">
              <a:spcBef>
                <a:spcPts val="0"/>
              </a:spcBef>
              <a:spcAft>
                <a:spcPts val="0"/>
              </a:spcAft>
              <a:buNone/>
            </a:pPr>
            <a:r>
              <a:t/>
            </a:r>
            <a:endParaRPr i="1">
              <a:latin typeface="Cambria Math"/>
              <a:ea typeface="Cambria Math"/>
              <a:cs typeface="Cambria Math"/>
              <a:sym typeface="Cambria Math"/>
            </a:endParaRPr>
          </a:p>
          <a:p>
            <a:pPr indent="0" lvl="0" marL="0" rtl="0" algn="l">
              <a:spcBef>
                <a:spcPts val="0"/>
              </a:spcBef>
              <a:spcAft>
                <a:spcPts val="0"/>
              </a:spcAft>
              <a:buNone/>
            </a:pPr>
            <a:r>
              <a:rPr i="1" lang="en">
                <a:latin typeface="Cambria Math"/>
                <a:ea typeface="Cambria Math"/>
                <a:cs typeface="Cambria Math"/>
                <a:sym typeface="Cambria Math"/>
              </a:rPr>
              <a:t>y = Hx </a:t>
            </a:r>
            <a:endParaRPr i="1">
              <a:latin typeface="Cambria Math"/>
              <a:ea typeface="Cambria Math"/>
              <a:cs typeface="Cambria Math"/>
              <a:sym typeface="Cambria Math"/>
            </a:endParaRPr>
          </a:p>
          <a:p>
            <a:pPr indent="0" lvl="0" marL="0" rtl="0" algn="l">
              <a:spcBef>
                <a:spcPts val="0"/>
              </a:spcBef>
              <a:spcAft>
                <a:spcPts val="0"/>
              </a:spcAft>
              <a:buNone/>
            </a:pPr>
            <a:r>
              <a:t/>
            </a:r>
            <a:endParaRPr i="1">
              <a:latin typeface="Cambria Math"/>
              <a:ea typeface="Cambria Math"/>
              <a:cs typeface="Cambria Math"/>
              <a:sym typeface="Cambria Math"/>
            </a:endParaRPr>
          </a:p>
          <a:p>
            <a:pPr indent="0" lvl="0" marL="0" rtl="0" algn="l">
              <a:spcBef>
                <a:spcPts val="0"/>
              </a:spcBef>
              <a:spcAft>
                <a:spcPts val="0"/>
              </a:spcAft>
              <a:buNone/>
            </a:pPr>
            <a:r>
              <a:rPr i="1" lang="en">
                <a:latin typeface="Cambria Math"/>
                <a:ea typeface="Cambria Math"/>
                <a:cs typeface="Cambria Math"/>
                <a:sym typeface="Cambria Math"/>
              </a:rPr>
              <a:t>represents the  deconvolution problem.</a:t>
            </a:r>
            <a:endParaRPr i="1">
              <a:latin typeface="Cambria Math"/>
              <a:ea typeface="Cambria Math"/>
              <a:cs typeface="Cambria Math"/>
              <a:sym typeface="Cambria Math"/>
            </a:endParaRPr>
          </a:p>
        </p:txBody>
      </p:sp>
      <p:pic>
        <p:nvPicPr>
          <p:cNvPr id="155" name="Google Shape;155;p21"/>
          <p:cNvPicPr preferRelativeResize="0"/>
          <p:nvPr/>
        </p:nvPicPr>
        <p:blipFill>
          <a:blip r:embed="rId4">
            <a:alphaModFix/>
          </a:blip>
          <a:stretch>
            <a:fillRect/>
          </a:stretch>
        </p:blipFill>
        <p:spPr>
          <a:xfrm>
            <a:off x="3175475" y="1593024"/>
            <a:ext cx="5968525" cy="3174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2"/>
          <p:cNvPicPr preferRelativeResize="0"/>
          <p:nvPr/>
        </p:nvPicPr>
        <p:blipFill>
          <a:blip r:embed="rId3">
            <a:alphaModFix/>
          </a:blip>
          <a:stretch>
            <a:fillRect/>
          </a:stretch>
        </p:blipFill>
        <p:spPr>
          <a:xfrm>
            <a:off x="0" y="962600"/>
            <a:ext cx="4571920" cy="2431550"/>
          </a:xfrm>
          <a:prstGeom prst="rect">
            <a:avLst/>
          </a:prstGeom>
          <a:noFill/>
          <a:ln>
            <a:noFill/>
          </a:ln>
        </p:spPr>
      </p:pic>
      <p:pic>
        <p:nvPicPr>
          <p:cNvPr id="161" name="Google Shape;161;p22"/>
          <p:cNvPicPr preferRelativeResize="0"/>
          <p:nvPr/>
        </p:nvPicPr>
        <p:blipFill>
          <a:blip r:embed="rId4">
            <a:alphaModFix/>
          </a:blip>
          <a:stretch>
            <a:fillRect/>
          </a:stretch>
        </p:blipFill>
        <p:spPr>
          <a:xfrm>
            <a:off x="4572000" y="962591"/>
            <a:ext cx="4572000" cy="2431571"/>
          </a:xfrm>
          <a:prstGeom prst="rect">
            <a:avLst/>
          </a:prstGeom>
          <a:noFill/>
          <a:ln>
            <a:noFill/>
          </a:ln>
        </p:spPr>
      </p:pic>
      <p:sp>
        <p:nvSpPr>
          <p:cNvPr id="162" name="Google Shape;162;p22"/>
          <p:cNvSpPr txBox="1"/>
          <p:nvPr/>
        </p:nvSpPr>
        <p:spPr>
          <a:xfrm>
            <a:off x="168925" y="4126675"/>
            <a:ext cx="7921200" cy="8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Comments: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Similar accuracy as RL algorithm however computation time reduced.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3"/>
          <p:cNvPicPr preferRelativeResize="0"/>
          <p:nvPr/>
        </p:nvPicPr>
        <p:blipFill rotWithShape="1">
          <a:blip r:embed="rId3">
            <a:alphaModFix/>
          </a:blip>
          <a:srcRect b="0" l="0" r="52072" t="0"/>
          <a:stretch/>
        </p:blipFill>
        <p:spPr>
          <a:xfrm>
            <a:off x="0" y="1056888"/>
            <a:ext cx="4382501" cy="3067050"/>
          </a:xfrm>
          <a:prstGeom prst="rect">
            <a:avLst/>
          </a:prstGeom>
          <a:noFill/>
          <a:ln>
            <a:noFill/>
          </a:ln>
        </p:spPr>
      </p:pic>
      <p:pic>
        <p:nvPicPr>
          <p:cNvPr id="168" name="Google Shape;168;p23"/>
          <p:cNvPicPr preferRelativeResize="0"/>
          <p:nvPr/>
        </p:nvPicPr>
        <p:blipFill rotWithShape="1">
          <a:blip r:embed="rId4">
            <a:alphaModFix/>
          </a:blip>
          <a:srcRect b="0" l="0" r="52072" t="0"/>
          <a:stretch/>
        </p:blipFill>
        <p:spPr>
          <a:xfrm>
            <a:off x="4427525" y="1047375"/>
            <a:ext cx="4382501" cy="3086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nvSpPr>
        <p:spPr>
          <a:xfrm>
            <a:off x="111325" y="3562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E46102"/>
                </a:solidFill>
              </a:rPr>
              <a:t>Boosted Gold algorithm</a:t>
            </a:r>
            <a:endParaRPr b="1" sz="1800">
              <a:solidFill>
                <a:srgbClr val="E46102"/>
              </a:solidFill>
            </a:endParaRPr>
          </a:p>
        </p:txBody>
      </p:sp>
      <p:pic>
        <p:nvPicPr>
          <p:cNvPr id="174" name="Google Shape;174;p24"/>
          <p:cNvPicPr preferRelativeResize="0"/>
          <p:nvPr/>
        </p:nvPicPr>
        <p:blipFill>
          <a:blip r:embed="rId3">
            <a:alphaModFix/>
          </a:blip>
          <a:stretch>
            <a:fillRect/>
          </a:stretch>
        </p:blipFill>
        <p:spPr>
          <a:xfrm>
            <a:off x="0" y="1415176"/>
            <a:ext cx="4602126" cy="2447575"/>
          </a:xfrm>
          <a:prstGeom prst="rect">
            <a:avLst/>
          </a:prstGeom>
          <a:noFill/>
          <a:ln>
            <a:noFill/>
          </a:ln>
        </p:spPr>
      </p:pic>
      <p:pic>
        <p:nvPicPr>
          <p:cNvPr id="175" name="Google Shape;175;p24"/>
          <p:cNvPicPr preferRelativeResize="0"/>
          <p:nvPr/>
        </p:nvPicPr>
        <p:blipFill>
          <a:blip r:embed="rId4">
            <a:alphaModFix/>
          </a:blip>
          <a:stretch>
            <a:fillRect/>
          </a:stretch>
        </p:blipFill>
        <p:spPr>
          <a:xfrm>
            <a:off x="4602125" y="1431192"/>
            <a:ext cx="4541875" cy="24155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nvSpPr>
        <p:spPr>
          <a:xfrm>
            <a:off x="0" y="3666000"/>
            <a:ext cx="9100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Comments: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Proper boosting and higher number of iterations improves the deconvolution quality.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Both methods when included boosting, tend to give comparable results at higher number of iterations.</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181" name="Google Shape;181;p25"/>
          <p:cNvPicPr preferRelativeResize="0"/>
          <p:nvPr/>
        </p:nvPicPr>
        <p:blipFill>
          <a:blip r:embed="rId3">
            <a:alphaModFix/>
          </a:blip>
          <a:stretch>
            <a:fillRect/>
          </a:stretch>
        </p:blipFill>
        <p:spPr>
          <a:xfrm>
            <a:off x="0" y="934225"/>
            <a:ext cx="4476225" cy="2380625"/>
          </a:xfrm>
          <a:prstGeom prst="rect">
            <a:avLst/>
          </a:prstGeom>
          <a:noFill/>
          <a:ln>
            <a:noFill/>
          </a:ln>
        </p:spPr>
      </p:pic>
      <p:pic>
        <p:nvPicPr>
          <p:cNvPr id="182" name="Google Shape;182;p25"/>
          <p:cNvPicPr preferRelativeResize="0"/>
          <p:nvPr/>
        </p:nvPicPr>
        <p:blipFill>
          <a:blip r:embed="rId4">
            <a:alphaModFix/>
          </a:blip>
          <a:stretch>
            <a:fillRect/>
          </a:stretch>
        </p:blipFill>
        <p:spPr>
          <a:xfrm>
            <a:off x="4476225" y="894912"/>
            <a:ext cx="4624051" cy="24592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p:nvPr/>
        </p:nvSpPr>
        <p:spPr>
          <a:xfrm>
            <a:off x="13193" y="1314768"/>
            <a:ext cx="4003800" cy="30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26"/>
          <p:cNvSpPr txBox="1"/>
          <p:nvPr/>
        </p:nvSpPr>
        <p:spPr>
          <a:xfrm>
            <a:off x="104091" y="356250"/>
            <a:ext cx="623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E46102"/>
                </a:solidFill>
              </a:rPr>
              <a:t>Analysis I : (Noise free signal and system contribution) </a:t>
            </a:r>
            <a:endParaRPr b="1" sz="1800">
              <a:solidFill>
                <a:srgbClr val="E46102"/>
              </a:solidFill>
            </a:endParaRPr>
          </a:p>
        </p:txBody>
      </p:sp>
      <p:sp>
        <p:nvSpPr>
          <p:cNvPr id="189" name="Google Shape;189;p26"/>
          <p:cNvSpPr txBox="1"/>
          <p:nvPr/>
        </p:nvSpPr>
        <p:spPr>
          <a:xfrm>
            <a:off x="55450" y="1371600"/>
            <a:ext cx="19947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RL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Waveform Analyzed: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0.8653</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0.0513</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2.1835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0.8906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0.0464</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21.7072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0.9085</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0.0438</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218.0564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190" name="Google Shape;190;p26"/>
          <p:cNvSpPr txBox="1"/>
          <p:nvPr/>
        </p:nvSpPr>
        <p:spPr>
          <a:xfrm>
            <a:off x="2057400" y="1371600"/>
            <a:ext cx="19098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Gold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Waveform Analyzed: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0.8534</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0.0515</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1.3184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0.8810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0.0469</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4.3354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0.8999</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0.0443</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67.3224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191" name="Google Shape;191;p26"/>
          <p:cNvSpPr txBox="1"/>
          <p:nvPr/>
        </p:nvSpPr>
        <p:spPr>
          <a:xfrm>
            <a:off x="66075" y="1083550"/>
            <a:ext cx="3871800" cy="2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General Form</a:t>
            </a:r>
            <a:endParaRPr b="1">
              <a:solidFill>
                <a:srgbClr val="E46102"/>
              </a:solidFill>
              <a:latin typeface="Times New Roman"/>
              <a:ea typeface="Times New Roman"/>
              <a:cs typeface="Times New Roman"/>
              <a:sym typeface="Times New Roman"/>
            </a:endParaRPr>
          </a:p>
        </p:txBody>
      </p:sp>
      <p:sp>
        <p:nvSpPr>
          <p:cNvPr id="192" name="Google Shape;192;p26"/>
          <p:cNvSpPr txBox="1"/>
          <p:nvPr/>
        </p:nvSpPr>
        <p:spPr>
          <a:xfrm>
            <a:off x="5307572" y="1003814"/>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Boosted</a:t>
            </a:r>
            <a:r>
              <a:rPr b="1" lang="en">
                <a:solidFill>
                  <a:srgbClr val="E46102"/>
                </a:solidFill>
                <a:latin typeface="Times New Roman"/>
                <a:ea typeface="Times New Roman"/>
                <a:cs typeface="Times New Roman"/>
                <a:sym typeface="Times New Roman"/>
              </a:rPr>
              <a:t> Form</a:t>
            </a:r>
            <a:endParaRPr b="1">
              <a:solidFill>
                <a:srgbClr val="E46102"/>
              </a:solidFill>
              <a:latin typeface="Times New Roman"/>
              <a:ea typeface="Times New Roman"/>
              <a:cs typeface="Times New Roman"/>
              <a:sym typeface="Times New Roman"/>
            </a:endParaRPr>
          </a:p>
        </p:txBody>
      </p:sp>
      <p:sp>
        <p:nvSpPr>
          <p:cNvPr id="193" name="Google Shape;193;p26"/>
          <p:cNvSpPr txBox="1"/>
          <p:nvPr/>
        </p:nvSpPr>
        <p:spPr>
          <a:xfrm>
            <a:off x="4132850" y="1321375"/>
            <a:ext cx="4971600" cy="306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 </a:t>
            </a:r>
            <a:r>
              <a:rPr lang="en" sz="1000">
                <a:latin typeface="Times New Roman"/>
                <a:ea typeface="Times New Roman"/>
                <a:cs typeface="Times New Roman"/>
                <a:sym typeface="Times New Roman"/>
              </a:rPr>
              <a:t>We varied boosting_factor from 1.0 &lt; p &lt; 3.0 at interval of 0.25 and for 3 iterations counts i.e. [100, 1000, 10000], repetitions = 5 and found the best boosting factor in this case for both RL and gold algorithm be 1.25 based on the average similarity match of deconvolved waveform with the true waveforms. The average and std of similarity of 100 waveforms is taken for comparison and are shown along with the best </a:t>
            </a:r>
            <a:r>
              <a:rPr lang="en" sz="1000">
                <a:latin typeface="Times New Roman"/>
                <a:ea typeface="Times New Roman"/>
                <a:cs typeface="Times New Roman"/>
                <a:sym typeface="Times New Roman"/>
              </a:rPr>
              <a:t>boosting factor (highlighted) in the table below:</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p:txBody>
      </p:sp>
      <p:graphicFrame>
        <p:nvGraphicFramePr>
          <p:cNvPr id="194" name="Google Shape;194;p26"/>
          <p:cNvGraphicFramePr/>
          <p:nvPr/>
        </p:nvGraphicFramePr>
        <p:xfrm>
          <a:off x="4189596" y="2458993"/>
          <a:ext cx="3000000" cy="3000000"/>
        </p:xfrm>
        <a:graphic>
          <a:graphicData uri="http://schemas.openxmlformats.org/drawingml/2006/table">
            <a:tbl>
              <a:tblPr>
                <a:noFill/>
                <a:tableStyleId>{942658FB-6F69-479C-A789-9472BF21A8E8}</a:tableStyleId>
              </a:tblPr>
              <a:tblGrid>
                <a:gridCol w="1218450"/>
                <a:gridCol w="1218450"/>
                <a:gridCol w="1218450"/>
                <a:gridCol w="1218450"/>
              </a:tblGrid>
              <a:tr h="54987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Algorithms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RL</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1.25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latin typeface="Times New Roman"/>
                          <a:ea typeface="Times New Roman"/>
                          <a:cs typeface="Times New Roman"/>
                          <a:sym typeface="Times New Roman"/>
                        </a:rPr>
                        <a:t>: 0.89,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 </a:t>
                      </a:r>
                      <a:r>
                        <a:rPr lang="en" sz="1000">
                          <a:solidFill>
                            <a:srgbClr val="222222"/>
                          </a:solidFill>
                          <a:latin typeface="Times New Roman"/>
                          <a:ea typeface="Times New Roman"/>
                          <a:cs typeface="Times New Roman"/>
                          <a:sym typeface="Times New Roman"/>
                        </a:rPr>
                        <a:t>0.05</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1.25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0.91,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1.25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0.92,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Gold</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1.25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0.88,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0.05</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1.25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0.90,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1.25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0.91,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nvSpPr>
        <p:spPr>
          <a:xfrm>
            <a:off x="79850" y="424125"/>
            <a:ext cx="37671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D95E00"/>
                </a:solidFill>
              </a:rPr>
              <a:t>Noise Sensitivity</a:t>
            </a:r>
            <a:endParaRPr b="1" sz="1800">
              <a:solidFill>
                <a:srgbClr val="D95E00"/>
              </a:solidFill>
            </a:endParaRPr>
          </a:p>
        </p:txBody>
      </p:sp>
      <p:sp>
        <p:nvSpPr>
          <p:cNvPr id="200" name="Google Shape;200;p27"/>
          <p:cNvSpPr txBox="1"/>
          <p:nvPr/>
        </p:nvSpPr>
        <p:spPr>
          <a:xfrm>
            <a:off x="79850" y="1105900"/>
            <a:ext cx="36381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Adding noise to </a:t>
            </a:r>
            <a:r>
              <a:rPr b="1" lang="en">
                <a:solidFill>
                  <a:schemeClr val="dk1"/>
                </a:solidFill>
              </a:rPr>
              <a:t>simulated waveforms:</a:t>
            </a:r>
            <a:endParaRPr b="1">
              <a:solidFill>
                <a:schemeClr val="dk1"/>
              </a:solidFill>
            </a:endParaRPr>
          </a:p>
        </p:txBody>
      </p:sp>
      <p:pic>
        <p:nvPicPr>
          <p:cNvPr id="201" name="Google Shape;201;p27"/>
          <p:cNvPicPr preferRelativeResize="0"/>
          <p:nvPr/>
        </p:nvPicPr>
        <p:blipFill>
          <a:blip r:embed="rId3">
            <a:alphaModFix/>
          </a:blip>
          <a:stretch>
            <a:fillRect/>
          </a:stretch>
        </p:blipFill>
        <p:spPr>
          <a:xfrm>
            <a:off x="0" y="1665282"/>
            <a:ext cx="4634275" cy="2721168"/>
          </a:xfrm>
          <a:prstGeom prst="rect">
            <a:avLst/>
          </a:prstGeom>
          <a:noFill/>
          <a:ln>
            <a:noFill/>
          </a:ln>
        </p:spPr>
      </p:pic>
      <p:pic>
        <p:nvPicPr>
          <p:cNvPr id="202" name="Google Shape;202;p27"/>
          <p:cNvPicPr preferRelativeResize="0"/>
          <p:nvPr/>
        </p:nvPicPr>
        <p:blipFill>
          <a:blip r:embed="rId4">
            <a:alphaModFix/>
          </a:blip>
          <a:stretch>
            <a:fillRect/>
          </a:stretch>
        </p:blipFill>
        <p:spPr>
          <a:xfrm>
            <a:off x="4634275" y="1813875"/>
            <a:ext cx="4509725" cy="2423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nvSpPr>
        <p:spPr>
          <a:xfrm>
            <a:off x="116925" y="451875"/>
            <a:ext cx="50193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46102"/>
                </a:solidFill>
              </a:rPr>
              <a:t>LVIS information</a:t>
            </a:r>
            <a:endParaRPr b="1" sz="1800">
              <a:solidFill>
                <a:srgbClr val="E46102"/>
              </a:solidFill>
            </a:endParaRPr>
          </a:p>
        </p:txBody>
      </p:sp>
      <p:pic>
        <p:nvPicPr>
          <p:cNvPr id="208" name="Google Shape;208;p28"/>
          <p:cNvPicPr preferRelativeResize="0"/>
          <p:nvPr/>
        </p:nvPicPr>
        <p:blipFill>
          <a:blip r:embed="rId3">
            <a:alphaModFix/>
          </a:blip>
          <a:stretch>
            <a:fillRect/>
          </a:stretch>
        </p:blipFill>
        <p:spPr>
          <a:xfrm>
            <a:off x="211875" y="1795750"/>
            <a:ext cx="8862300" cy="2187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9"/>
          <p:cNvPicPr preferRelativeResize="0"/>
          <p:nvPr/>
        </p:nvPicPr>
        <p:blipFill>
          <a:blip r:embed="rId3">
            <a:alphaModFix/>
          </a:blip>
          <a:stretch>
            <a:fillRect/>
          </a:stretch>
        </p:blipFill>
        <p:spPr>
          <a:xfrm>
            <a:off x="570388" y="1254550"/>
            <a:ext cx="8003225" cy="2634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2"/>
          <p:cNvSpPr txBox="1"/>
          <p:nvPr/>
        </p:nvSpPr>
        <p:spPr>
          <a:xfrm>
            <a:off x="96500" y="393400"/>
            <a:ext cx="31395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46102"/>
                </a:solidFill>
              </a:rPr>
              <a:t>Introduction</a:t>
            </a:r>
            <a:endParaRPr b="1" sz="1800">
              <a:solidFill>
                <a:srgbClr val="E46102"/>
              </a:solidFill>
            </a:endParaRPr>
          </a:p>
        </p:txBody>
      </p:sp>
      <p:pic>
        <p:nvPicPr>
          <p:cNvPr descr="A diagram of a tree&#10;&#10;Description automatically generated" id="78" name="Google Shape;78;p12"/>
          <p:cNvPicPr preferRelativeResize="0"/>
          <p:nvPr/>
        </p:nvPicPr>
        <p:blipFill>
          <a:blip r:embed="rId3">
            <a:alphaModFix/>
          </a:blip>
          <a:stretch>
            <a:fillRect/>
          </a:stretch>
        </p:blipFill>
        <p:spPr>
          <a:xfrm>
            <a:off x="5214175" y="393400"/>
            <a:ext cx="3567500" cy="4536976"/>
          </a:xfrm>
          <a:prstGeom prst="rect">
            <a:avLst/>
          </a:prstGeom>
          <a:noFill/>
          <a:ln cap="flat" cmpd="sng" w="9525">
            <a:solidFill>
              <a:schemeClr val="lt1"/>
            </a:solidFill>
            <a:prstDash val="solid"/>
            <a:round/>
            <a:headEnd len="sm" w="sm" type="none"/>
            <a:tailEnd len="sm" w="sm" type="none"/>
          </a:ln>
        </p:spPr>
      </p:pic>
      <p:sp>
        <p:nvSpPr>
          <p:cNvPr id="79" name="Google Shape;79;p12"/>
          <p:cNvSpPr txBox="1"/>
          <p:nvPr/>
        </p:nvSpPr>
        <p:spPr>
          <a:xfrm>
            <a:off x="5600125" y="48657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chemeClr val="dk1"/>
                </a:solidFill>
                <a:latin typeface="Times New Roman"/>
                <a:ea typeface="Times New Roman"/>
                <a:cs typeface="Times New Roman"/>
                <a:sym typeface="Times New Roman"/>
              </a:rPr>
              <a:t>Ref: Figure 1. Hancock et al. (2017)</a:t>
            </a:r>
            <a:endParaRPr b="1" sz="1100">
              <a:solidFill>
                <a:schemeClr val="dk1"/>
              </a:solidFill>
            </a:endParaRPr>
          </a:p>
        </p:txBody>
      </p:sp>
      <p:pic>
        <p:nvPicPr>
          <p:cNvPr id="80" name="Google Shape;80;p12"/>
          <p:cNvPicPr preferRelativeResize="0"/>
          <p:nvPr/>
        </p:nvPicPr>
        <p:blipFill>
          <a:blip r:embed="rId4">
            <a:alphaModFix/>
          </a:blip>
          <a:stretch>
            <a:fillRect/>
          </a:stretch>
        </p:blipFill>
        <p:spPr>
          <a:xfrm>
            <a:off x="96488" y="2307786"/>
            <a:ext cx="3567501" cy="708213"/>
          </a:xfrm>
          <a:prstGeom prst="rect">
            <a:avLst/>
          </a:prstGeom>
          <a:noFill/>
          <a:ln cap="flat" cmpd="sng" w="9525">
            <a:solidFill>
              <a:schemeClr val="dk2"/>
            </a:solidFill>
            <a:prstDash val="solid"/>
            <a:round/>
            <a:headEnd len="sm" w="sm" type="none"/>
            <a:tailEnd len="sm" w="sm" type="none"/>
          </a:ln>
        </p:spPr>
      </p:pic>
      <p:pic>
        <p:nvPicPr>
          <p:cNvPr id="81" name="Google Shape;81;p12"/>
          <p:cNvPicPr preferRelativeResize="0"/>
          <p:nvPr/>
        </p:nvPicPr>
        <p:blipFill>
          <a:blip r:embed="rId5">
            <a:alphaModFix/>
          </a:blip>
          <a:stretch>
            <a:fillRect/>
          </a:stretch>
        </p:blipFill>
        <p:spPr>
          <a:xfrm>
            <a:off x="96500" y="1394625"/>
            <a:ext cx="4346277" cy="708225"/>
          </a:xfrm>
          <a:prstGeom prst="rect">
            <a:avLst/>
          </a:prstGeom>
          <a:noFill/>
          <a:ln cap="flat" cmpd="sng" w="9525">
            <a:solidFill>
              <a:schemeClr val="dk2"/>
            </a:solidFill>
            <a:prstDash val="solid"/>
            <a:round/>
            <a:headEnd len="sm" w="sm" type="none"/>
            <a:tailEnd len="sm" w="sm" type="none"/>
          </a:ln>
        </p:spPr>
      </p:pic>
      <p:sp>
        <p:nvSpPr>
          <p:cNvPr id="82" name="Google Shape;82;p12"/>
          <p:cNvSpPr txBox="1"/>
          <p:nvPr/>
        </p:nvSpPr>
        <p:spPr>
          <a:xfrm>
            <a:off x="57925" y="905500"/>
            <a:ext cx="3931500" cy="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E46102"/>
                </a:solidFill>
              </a:rPr>
              <a:t>Effect of system on waveform detection </a:t>
            </a:r>
            <a:endParaRPr b="1" sz="1500">
              <a:solidFill>
                <a:srgbClr val="E46102"/>
              </a:solidFill>
            </a:endParaRPr>
          </a:p>
        </p:txBody>
      </p:sp>
      <p:sp>
        <p:nvSpPr>
          <p:cNvPr id="83" name="Google Shape;83;p12"/>
          <p:cNvSpPr txBox="1"/>
          <p:nvPr/>
        </p:nvSpPr>
        <p:spPr>
          <a:xfrm>
            <a:off x="96500" y="3220925"/>
            <a:ext cx="3567600" cy="1361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sz="1300">
                <a:latin typeface="Cambria Math"/>
                <a:ea typeface="Cambria Math"/>
                <a:cs typeface="Cambria Math"/>
                <a:sym typeface="Cambria Math"/>
              </a:rPr>
              <a:t>R(t) = P</a:t>
            </a:r>
            <a:r>
              <a:rPr baseline="-25000" i="1" lang="en" sz="1300">
                <a:latin typeface="Cambria Math"/>
                <a:ea typeface="Cambria Math"/>
                <a:cs typeface="Cambria Math"/>
                <a:sym typeface="Cambria Math"/>
              </a:rPr>
              <a:t>t</a:t>
            </a:r>
            <a:r>
              <a:rPr i="1" lang="en" sz="1300">
                <a:latin typeface="Cambria Math"/>
                <a:ea typeface="Cambria Math"/>
                <a:cs typeface="Cambria Math"/>
                <a:sym typeface="Cambria Math"/>
              </a:rPr>
              <a:t>(t) * ⍴(t) </a:t>
            </a:r>
            <a:endParaRPr i="1" sz="1300">
              <a:latin typeface="Cambria Math"/>
              <a:ea typeface="Cambria Math"/>
              <a:cs typeface="Cambria Math"/>
              <a:sym typeface="Cambria Math"/>
            </a:endParaRPr>
          </a:p>
          <a:p>
            <a:pPr indent="0" lvl="0" marL="0" rtl="0" algn="l">
              <a:spcBef>
                <a:spcPts val="0"/>
              </a:spcBef>
              <a:spcAft>
                <a:spcPts val="0"/>
              </a:spcAft>
              <a:buNone/>
            </a:pPr>
            <a:r>
              <a:t/>
            </a:r>
            <a:endParaRPr i="1" sz="1300">
              <a:latin typeface="Cambria Math"/>
              <a:ea typeface="Cambria Math"/>
              <a:cs typeface="Cambria Math"/>
              <a:sym typeface="Cambria Math"/>
            </a:endParaRPr>
          </a:p>
          <a:p>
            <a:pPr indent="0" lvl="0" marL="0" rtl="0" algn="l">
              <a:spcBef>
                <a:spcPts val="0"/>
              </a:spcBef>
              <a:spcAft>
                <a:spcPts val="0"/>
              </a:spcAft>
              <a:buNone/>
            </a:pPr>
            <a:r>
              <a:rPr i="1" lang="en" sz="1300">
                <a:latin typeface="Cambria Math"/>
                <a:ea typeface="Cambria Math"/>
                <a:cs typeface="Cambria Math"/>
                <a:sym typeface="Cambria Math"/>
              </a:rPr>
              <a:t>W</a:t>
            </a:r>
            <a:r>
              <a:rPr i="1" lang="en" sz="1300">
                <a:latin typeface="Cambria Math"/>
                <a:ea typeface="Cambria Math"/>
                <a:cs typeface="Cambria Math"/>
                <a:sym typeface="Cambria Math"/>
              </a:rPr>
              <a:t>here,</a:t>
            </a:r>
            <a:r>
              <a:rPr i="1" lang="en" sz="1300">
                <a:latin typeface="Cambria Math"/>
                <a:ea typeface="Cambria Math"/>
                <a:cs typeface="Cambria Math"/>
                <a:sym typeface="Cambria Math"/>
              </a:rPr>
              <a:t> </a:t>
            </a:r>
            <a:endParaRPr i="1" sz="1300">
              <a:latin typeface="Cambria Math"/>
              <a:ea typeface="Cambria Math"/>
              <a:cs typeface="Cambria Math"/>
              <a:sym typeface="Cambria Math"/>
            </a:endParaRPr>
          </a:p>
          <a:p>
            <a:pPr indent="0" lvl="0" marL="0" rtl="0" algn="l">
              <a:spcBef>
                <a:spcPts val="0"/>
              </a:spcBef>
              <a:spcAft>
                <a:spcPts val="0"/>
              </a:spcAft>
              <a:buNone/>
            </a:pPr>
            <a:r>
              <a:rPr i="1" lang="en" sz="1300">
                <a:latin typeface="Cambria Math"/>
                <a:ea typeface="Cambria Math"/>
                <a:cs typeface="Cambria Math"/>
                <a:sym typeface="Cambria Math"/>
              </a:rPr>
              <a:t>⍴(t) is the system impulse response.</a:t>
            </a:r>
            <a:endParaRPr i="1" sz="1300">
              <a:latin typeface="Cambria Math"/>
              <a:ea typeface="Cambria Math"/>
              <a:cs typeface="Cambria Math"/>
              <a:sym typeface="Cambria Math"/>
            </a:endParaRPr>
          </a:p>
          <a:p>
            <a:pPr indent="0" lvl="0" marL="0" rtl="0" algn="l">
              <a:spcBef>
                <a:spcPts val="0"/>
              </a:spcBef>
              <a:spcAft>
                <a:spcPts val="0"/>
              </a:spcAft>
              <a:buNone/>
            </a:pPr>
            <a:r>
              <a:rPr i="1" lang="en" sz="1300">
                <a:latin typeface="Cambria Math"/>
                <a:ea typeface="Cambria Math"/>
                <a:cs typeface="Cambria Math"/>
                <a:sym typeface="Cambria Math"/>
              </a:rPr>
              <a:t>And R(t) can be estimated from the return from </a:t>
            </a:r>
            <a:r>
              <a:rPr i="1" lang="en" sz="1300">
                <a:latin typeface="Cambria Math"/>
                <a:ea typeface="Cambria Math"/>
                <a:cs typeface="Cambria Math"/>
                <a:sym typeface="Cambria Math"/>
              </a:rPr>
              <a:t>lambertian</a:t>
            </a:r>
            <a:r>
              <a:rPr i="1" lang="en" sz="1300">
                <a:latin typeface="Cambria Math"/>
                <a:ea typeface="Cambria Math"/>
                <a:cs typeface="Cambria Math"/>
                <a:sym typeface="Cambria Math"/>
              </a:rPr>
              <a:t> surface (or flat-ground) .</a:t>
            </a:r>
            <a:endParaRPr i="1" sz="1300">
              <a:latin typeface="Cambria Math"/>
              <a:ea typeface="Cambria Math"/>
              <a:cs typeface="Cambria Math"/>
              <a:sym typeface="Cambria Math"/>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0"/>
          <p:cNvPicPr preferRelativeResize="0"/>
          <p:nvPr/>
        </p:nvPicPr>
        <p:blipFill>
          <a:blip r:embed="rId3">
            <a:alphaModFix/>
          </a:blip>
          <a:stretch>
            <a:fillRect/>
          </a:stretch>
        </p:blipFill>
        <p:spPr>
          <a:xfrm>
            <a:off x="1676625" y="1270975"/>
            <a:ext cx="5790750" cy="3183225"/>
          </a:xfrm>
          <a:prstGeom prst="rect">
            <a:avLst/>
          </a:prstGeom>
          <a:noFill/>
          <a:ln>
            <a:noFill/>
          </a:ln>
        </p:spPr>
      </p:pic>
      <p:sp>
        <p:nvSpPr>
          <p:cNvPr id="219" name="Google Shape;219;p30"/>
          <p:cNvSpPr txBox="1"/>
          <p:nvPr/>
        </p:nvSpPr>
        <p:spPr>
          <a:xfrm>
            <a:off x="116925" y="451875"/>
            <a:ext cx="50193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46102"/>
                </a:solidFill>
              </a:rPr>
              <a:t>Simulated signal peak heights</a:t>
            </a:r>
            <a:endParaRPr b="1" sz="1800">
              <a:solidFill>
                <a:srgbClr val="E4610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1"/>
          <p:cNvPicPr preferRelativeResize="0"/>
          <p:nvPr/>
        </p:nvPicPr>
        <p:blipFill rotWithShape="1">
          <a:blip r:embed="rId3">
            <a:alphaModFix/>
          </a:blip>
          <a:srcRect b="0" l="52836" r="0" t="0"/>
          <a:stretch/>
        </p:blipFill>
        <p:spPr>
          <a:xfrm>
            <a:off x="4908415" y="455813"/>
            <a:ext cx="3642511" cy="2292850"/>
          </a:xfrm>
          <a:prstGeom prst="rect">
            <a:avLst/>
          </a:prstGeom>
          <a:noFill/>
          <a:ln>
            <a:noFill/>
          </a:ln>
        </p:spPr>
      </p:pic>
      <p:pic>
        <p:nvPicPr>
          <p:cNvPr id="225" name="Google Shape;225;p31"/>
          <p:cNvPicPr preferRelativeResize="0"/>
          <p:nvPr/>
        </p:nvPicPr>
        <p:blipFill rotWithShape="1">
          <a:blip r:embed="rId4">
            <a:alphaModFix/>
          </a:blip>
          <a:srcRect b="0" l="52836" r="0" t="0"/>
          <a:stretch/>
        </p:blipFill>
        <p:spPr>
          <a:xfrm>
            <a:off x="500737" y="2784325"/>
            <a:ext cx="3705050" cy="2332217"/>
          </a:xfrm>
          <a:prstGeom prst="rect">
            <a:avLst/>
          </a:prstGeom>
          <a:noFill/>
          <a:ln>
            <a:noFill/>
          </a:ln>
        </p:spPr>
      </p:pic>
      <p:pic>
        <p:nvPicPr>
          <p:cNvPr id="226" name="Google Shape;226;p31"/>
          <p:cNvPicPr preferRelativeResize="0"/>
          <p:nvPr/>
        </p:nvPicPr>
        <p:blipFill rotWithShape="1">
          <a:blip r:embed="rId5">
            <a:alphaModFix/>
          </a:blip>
          <a:srcRect b="0" l="52912" r="0" t="0"/>
          <a:stretch/>
        </p:blipFill>
        <p:spPr>
          <a:xfrm>
            <a:off x="4834713" y="2755688"/>
            <a:ext cx="3789924" cy="2389500"/>
          </a:xfrm>
          <a:prstGeom prst="rect">
            <a:avLst/>
          </a:prstGeom>
          <a:noFill/>
          <a:ln>
            <a:noFill/>
          </a:ln>
        </p:spPr>
      </p:pic>
      <p:pic>
        <p:nvPicPr>
          <p:cNvPr id="227" name="Google Shape;227;p31"/>
          <p:cNvPicPr preferRelativeResize="0"/>
          <p:nvPr/>
        </p:nvPicPr>
        <p:blipFill rotWithShape="1">
          <a:blip r:embed="rId3">
            <a:alphaModFix/>
          </a:blip>
          <a:srcRect b="0" l="0" r="50624" t="0"/>
          <a:stretch/>
        </p:blipFill>
        <p:spPr>
          <a:xfrm>
            <a:off x="500726" y="462850"/>
            <a:ext cx="3789936" cy="2278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2"/>
          <p:cNvPicPr preferRelativeResize="0"/>
          <p:nvPr/>
        </p:nvPicPr>
        <p:blipFill rotWithShape="1">
          <a:blip r:embed="rId3">
            <a:alphaModFix/>
          </a:blip>
          <a:srcRect b="0" l="52608" r="0" t="0"/>
          <a:stretch/>
        </p:blipFill>
        <p:spPr>
          <a:xfrm>
            <a:off x="606025" y="468449"/>
            <a:ext cx="3597550" cy="2253701"/>
          </a:xfrm>
          <a:prstGeom prst="rect">
            <a:avLst/>
          </a:prstGeom>
          <a:noFill/>
          <a:ln>
            <a:noFill/>
          </a:ln>
        </p:spPr>
      </p:pic>
      <p:pic>
        <p:nvPicPr>
          <p:cNvPr id="233" name="Google Shape;233;p32"/>
          <p:cNvPicPr preferRelativeResize="0"/>
          <p:nvPr/>
        </p:nvPicPr>
        <p:blipFill rotWithShape="1">
          <a:blip r:embed="rId4">
            <a:alphaModFix/>
          </a:blip>
          <a:srcRect b="0" l="52761" r="0" t="0"/>
          <a:stretch/>
        </p:blipFill>
        <p:spPr>
          <a:xfrm>
            <a:off x="4678425" y="468446"/>
            <a:ext cx="3597550" cy="2260891"/>
          </a:xfrm>
          <a:prstGeom prst="rect">
            <a:avLst/>
          </a:prstGeom>
          <a:noFill/>
          <a:ln>
            <a:noFill/>
          </a:ln>
        </p:spPr>
      </p:pic>
      <p:pic>
        <p:nvPicPr>
          <p:cNvPr id="234" name="Google Shape;234;p32"/>
          <p:cNvPicPr preferRelativeResize="0"/>
          <p:nvPr/>
        </p:nvPicPr>
        <p:blipFill rotWithShape="1">
          <a:blip r:embed="rId5">
            <a:alphaModFix/>
          </a:blip>
          <a:srcRect b="0" l="53216" r="0" t="0"/>
          <a:stretch/>
        </p:blipFill>
        <p:spPr>
          <a:xfrm>
            <a:off x="606025" y="2776525"/>
            <a:ext cx="3672125" cy="2330250"/>
          </a:xfrm>
          <a:prstGeom prst="rect">
            <a:avLst/>
          </a:prstGeom>
          <a:noFill/>
          <a:ln>
            <a:noFill/>
          </a:ln>
        </p:spPr>
      </p:pic>
      <p:pic>
        <p:nvPicPr>
          <p:cNvPr id="235" name="Google Shape;235;p32"/>
          <p:cNvPicPr preferRelativeResize="0"/>
          <p:nvPr/>
        </p:nvPicPr>
        <p:blipFill rotWithShape="1">
          <a:blip r:embed="rId6">
            <a:alphaModFix/>
          </a:blip>
          <a:srcRect b="0" l="52989" r="0" t="0"/>
          <a:stretch/>
        </p:blipFill>
        <p:spPr>
          <a:xfrm>
            <a:off x="4678425" y="2782280"/>
            <a:ext cx="3672125" cy="231896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nvSpPr>
        <p:spPr>
          <a:xfrm>
            <a:off x="84275" y="432450"/>
            <a:ext cx="660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E46102"/>
                </a:solidFill>
              </a:rPr>
              <a:t>Analysis II: (Noisy signal + Noise free system contribution) </a:t>
            </a:r>
            <a:endParaRPr b="1" sz="1800">
              <a:solidFill>
                <a:srgbClr val="E46102"/>
              </a:solidFill>
            </a:endParaRPr>
          </a:p>
        </p:txBody>
      </p:sp>
      <p:sp>
        <p:nvSpPr>
          <p:cNvPr id="241" name="Google Shape;241;p33"/>
          <p:cNvSpPr/>
          <p:nvPr/>
        </p:nvSpPr>
        <p:spPr>
          <a:xfrm>
            <a:off x="13193" y="1695768"/>
            <a:ext cx="4003800" cy="30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33"/>
          <p:cNvSpPr txBox="1"/>
          <p:nvPr/>
        </p:nvSpPr>
        <p:spPr>
          <a:xfrm>
            <a:off x="55450" y="1752600"/>
            <a:ext cx="19947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RL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0.8733</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0.0410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0.5061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0.8617</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0.1203</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4.4088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0.8006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0.1707</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45.7711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243" name="Google Shape;243;p33"/>
          <p:cNvSpPr txBox="1"/>
          <p:nvPr/>
        </p:nvSpPr>
        <p:spPr>
          <a:xfrm>
            <a:off x="2057400" y="1752600"/>
            <a:ext cx="19098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Gold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0.8545</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0.0497</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0.2027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0.8977</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0.0406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0.9247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0.9183</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0.0324</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26.8228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244" name="Google Shape;244;p33"/>
          <p:cNvSpPr txBox="1"/>
          <p:nvPr/>
        </p:nvSpPr>
        <p:spPr>
          <a:xfrm>
            <a:off x="66075" y="1464550"/>
            <a:ext cx="3871800" cy="2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General Form</a:t>
            </a:r>
            <a:endParaRPr b="1">
              <a:solidFill>
                <a:srgbClr val="E46102"/>
              </a:solidFill>
              <a:latin typeface="Times New Roman"/>
              <a:ea typeface="Times New Roman"/>
              <a:cs typeface="Times New Roman"/>
              <a:sym typeface="Times New Roman"/>
            </a:endParaRPr>
          </a:p>
        </p:txBody>
      </p:sp>
      <p:sp>
        <p:nvSpPr>
          <p:cNvPr id="245" name="Google Shape;245;p33"/>
          <p:cNvSpPr txBox="1"/>
          <p:nvPr/>
        </p:nvSpPr>
        <p:spPr>
          <a:xfrm>
            <a:off x="4926575" y="1384825"/>
            <a:ext cx="337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Boosted Form </a:t>
            </a:r>
            <a:endParaRPr b="1">
              <a:solidFill>
                <a:srgbClr val="E46102"/>
              </a:solidFill>
              <a:latin typeface="Times New Roman"/>
              <a:ea typeface="Times New Roman"/>
              <a:cs typeface="Times New Roman"/>
              <a:sym typeface="Times New Roman"/>
            </a:endParaRPr>
          </a:p>
        </p:txBody>
      </p:sp>
      <p:sp>
        <p:nvSpPr>
          <p:cNvPr id="246" name="Google Shape;246;p33"/>
          <p:cNvSpPr txBox="1"/>
          <p:nvPr/>
        </p:nvSpPr>
        <p:spPr>
          <a:xfrm>
            <a:off x="4132850" y="1702375"/>
            <a:ext cx="4971600" cy="306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 </a:t>
            </a:r>
            <a:r>
              <a:rPr lang="en" sz="1000">
                <a:latin typeface="Times New Roman"/>
                <a:ea typeface="Times New Roman"/>
                <a:cs typeface="Times New Roman"/>
                <a:sym typeface="Times New Roman"/>
              </a:rPr>
              <a:t>We varied boosting_factor from 1.0 &lt; p &lt; 3.0 at interval of 0.25 and for 3 iterations counts i.e. [100, 1000, 10000], repetitions = 5 and found the best boosting factor in this case for both RL and gold algorithm be 1.25 based on the average similarity match of deconvolved waveform with the true waveforms. The average and std of similarity of 100 waveforms is taken for comparison and are shown along with the best boosting factor (highlighted) in the table below:</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p:txBody>
      </p:sp>
      <p:graphicFrame>
        <p:nvGraphicFramePr>
          <p:cNvPr id="247" name="Google Shape;247;p33"/>
          <p:cNvGraphicFramePr/>
          <p:nvPr/>
        </p:nvGraphicFramePr>
        <p:xfrm>
          <a:off x="4189596" y="2839993"/>
          <a:ext cx="3000000" cy="3000000"/>
        </p:xfrm>
        <a:graphic>
          <a:graphicData uri="http://schemas.openxmlformats.org/drawingml/2006/table">
            <a:tbl>
              <a:tblPr>
                <a:noFill/>
                <a:tableStyleId>{942658FB-6F69-479C-A789-9472BF21A8E8}</a:tableStyleId>
              </a:tblPr>
              <a:tblGrid>
                <a:gridCol w="1218450"/>
                <a:gridCol w="1218450"/>
                <a:gridCol w="1218450"/>
                <a:gridCol w="1218450"/>
              </a:tblGrid>
              <a:tr h="54987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Algorithms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RL</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latin typeface="Times New Roman"/>
                          <a:ea typeface="Times New Roman"/>
                          <a:cs typeface="Times New Roman"/>
                          <a:sym typeface="Times New Roman"/>
                        </a:rPr>
                        <a:t>: 0.89,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0.05</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a:t>
                      </a:r>
                      <a:r>
                        <a:rPr lang="en" sz="1000">
                          <a:solidFill>
                            <a:schemeClr val="dk1"/>
                          </a:solidFill>
                          <a:latin typeface="Times New Roman"/>
                          <a:ea typeface="Times New Roman"/>
                          <a:cs typeface="Times New Roman"/>
                          <a:sym typeface="Times New Roman"/>
                        </a:rPr>
                        <a:t>.25#</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0.82,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0.20</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a:t>
                      </a:r>
                      <a:r>
                        <a:rPr lang="en" sz="1000">
                          <a:solidFill>
                            <a:schemeClr val="dk1"/>
                          </a:solidFill>
                          <a:latin typeface="Times New Roman"/>
                          <a:ea typeface="Times New Roman"/>
                          <a:cs typeface="Times New Roman"/>
                          <a:sym typeface="Times New Roman"/>
                        </a:rPr>
                        <a:t>.25#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0.85,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0.08</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Gold</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0.88,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1.0</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0.91,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0.03</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1.0</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0.93,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0.026</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48" name="Google Shape;248;p33"/>
          <p:cNvSpPr txBox="1"/>
          <p:nvPr/>
        </p:nvSpPr>
        <p:spPr>
          <a:xfrm>
            <a:off x="66075" y="1030695"/>
            <a:ext cx="3871800" cy="237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E46102"/>
              </a:buClr>
              <a:buSzPts val="1400"/>
              <a:buFont typeface="Times New Roman"/>
              <a:buAutoNum type="arabicPeriod"/>
            </a:pPr>
            <a:r>
              <a:rPr b="1" lang="en">
                <a:solidFill>
                  <a:srgbClr val="E46102"/>
                </a:solidFill>
                <a:latin typeface="Times New Roman"/>
                <a:ea typeface="Times New Roman"/>
                <a:cs typeface="Times New Roman"/>
                <a:sym typeface="Times New Roman"/>
              </a:rPr>
              <a:t>Noise Level: 0.1 (~10x of Baseline SNR)</a:t>
            </a:r>
            <a:endParaRPr b="1">
              <a:solidFill>
                <a:srgbClr val="E46102"/>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4"/>
          <p:cNvSpPr/>
          <p:nvPr/>
        </p:nvSpPr>
        <p:spPr>
          <a:xfrm>
            <a:off x="13193" y="1467168"/>
            <a:ext cx="4003800" cy="30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34"/>
          <p:cNvSpPr txBox="1"/>
          <p:nvPr/>
        </p:nvSpPr>
        <p:spPr>
          <a:xfrm>
            <a:off x="55450" y="1524000"/>
            <a:ext cx="19947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000">
                <a:solidFill>
                  <a:schemeClr val="dk1"/>
                </a:solidFill>
                <a:highlight>
                  <a:srgbClr val="FFFFFF"/>
                </a:highlight>
                <a:latin typeface="Times New Roman"/>
                <a:ea typeface="Times New Roman"/>
                <a:cs typeface="Times New Roman"/>
                <a:sym typeface="Times New Roman"/>
              </a:rPr>
              <a:t>RL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0.8227</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0.1136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0.4477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0.7772</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0.2300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4.3088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0.7516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0.1577</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45.1888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255" name="Google Shape;255;p34"/>
          <p:cNvSpPr txBox="1"/>
          <p:nvPr/>
        </p:nvSpPr>
        <p:spPr>
          <a:xfrm>
            <a:off x="2057400" y="1524000"/>
            <a:ext cx="19098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000">
                <a:solidFill>
                  <a:schemeClr val="dk1"/>
                </a:solidFill>
                <a:highlight>
                  <a:srgbClr val="FFFFFF"/>
                </a:highlight>
                <a:latin typeface="Times New Roman"/>
                <a:ea typeface="Times New Roman"/>
                <a:cs typeface="Times New Roman"/>
                <a:sym typeface="Times New Roman"/>
              </a:rPr>
              <a:t>Gold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0.8546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0.0497</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0.2280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0.8972</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0.0406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0.8795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0.9172</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0.0348</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25.5976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256" name="Google Shape;256;p34"/>
          <p:cNvSpPr txBox="1"/>
          <p:nvPr/>
        </p:nvSpPr>
        <p:spPr>
          <a:xfrm>
            <a:off x="66075" y="1235950"/>
            <a:ext cx="3871800" cy="2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General Form</a:t>
            </a:r>
            <a:endParaRPr b="1">
              <a:solidFill>
                <a:srgbClr val="E46102"/>
              </a:solidFill>
              <a:latin typeface="Times New Roman"/>
              <a:ea typeface="Times New Roman"/>
              <a:cs typeface="Times New Roman"/>
              <a:sym typeface="Times New Roman"/>
            </a:endParaRPr>
          </a:p>
        </p:txBody>
      </p:sp>
      <p:sp>
        <p:nvSpPr>
          <p:cNvPr id="257" name="Google Shape;257;p34"/>
          <p:cNvSpPr txBox="1"/>
          <p:nvPr/>
        </p:nvSpPr>
        <p:spPr>
          <a:xfrm>
            <a:off x="4926575" y="1156225"/>
            <a:ext cx="337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Boosted Form </a:t>
            </a:r>
            <a:endParaRPr b="1">
              <a:solidFill>
                <a:srgbClr val="E46102"/>
              </a:solidFill>
              <a:latin typeface="Times New Roman"/>
              <a:ea typeface="Times New Roman"/>
              <a:cs typeface="Times New Roman"/>
              <a:sym typeface="Times New Roman"/>
            </a:endParaRPr>
          </a:p>
        </p:txBody>
      </p:sp>
      <p:sp>
        <p:nvSpPr>
          <p:cNvPr id="258" name="Google Shape;258;p34"/>
          <p:cNvSpPr txBox="1"/>
          <p:nvPr/>
        </p:nvSpPr>
        <p:spPr>
          <a:xfrm>
            <a:off x="4132850" y="1473775"/>
            <a:ext cx="4971600" cy="306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 </a:t>
            </a:r>
            <a:r>
              <a:rPr lang="en" sz="1000">
                <a:latin typeface="Times New Roman"/>
                <a:ea typeface="Times New Roman"/>
                <a:cs typeface="Times New Roman"/>
                <a:sym typeface="Times New Roman"/>
              </a:rPr>
              <a:t>We varied boosting_factor from 1.0 &lt; p &lt; 3.0 at interval of 0.25 and for 3 iterations counts i.e. [100, 1000, 10000], repetitions = 5 and found the best boosting factor in this case for both RL and gold algorithm be 1.25 based on the average similarity match of deconvolved waveform with the true waveforms. The average and std of similarity of 100 waveforms is taken for comparison and are shown along with the best boosting factor (highlighted) in the table below:</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p:txBody>
      </p:sp>
      <p:graphicFrame>
        <p:nvGraphicFramePr>
          <p:cNvPr id="259" name="Google Shape;259;p34"/>
          <p:cNvGraphicFramePr/>
          <p:nvPr/>
        </p:nvGraphicFramePr>
        <p:xfrm>
          <a:off x="4189596" y="2611393"/>
          <a:ext cx="3000000" cy="3000000"/>
        </p:xfrm>
        <a:graphic>
          <a:graphicData uri="http://schemas.openxmlformats.org/drawingml/2006/table">
            <a:tbl>
              <a:tblPr>
                <a:noFill/>
                <a:tableStyleId>{942658FB-6F69-479C-A789-9472BF21A8E8}</a:tableStyleId>
              </a:tblPr>
              <a:tblGrid>
                <a:gridCol w="1218450"/>
                <a:gridCol w="1218450"/>
                <a:gridCol w="1218450"/>
                <a:gridCol w="1218450"/>
              </a:tblGrid>
              <a:tr h="54987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Algorithms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RL</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0.25</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latin typeface="Times New Roman"/>
                          <a:ea typeface="Times New Roman"/>
                          <a:cs typeface="Times New Roman"/>
                          <a:sym typeface="Times New Roman"/>
                        </a:rPr>
                        <a:t>: 0.83,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0.11</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0.5</a:t>
                      </a:r>
                      <a:r>
                        <a:rPr lang="en" sz="1000">
                          <a:solidFill>
                            <a:schemeClr val="dk1"/>
                          </a:solidFill>
                          <a:latin typeface="Times New Roman"/>
                          <a:ea typeface="Times New Roman"/>
                          <a:cs typeface="Times New Roman"/>
                          <a:sym typeface="Times New Roman"/>
                        </a:rPr>
                        <a:t>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0.87,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0.05</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a:t>
                      </a:r>
                      <a:r>
                        <a:rPr lang="en" sz="1000">
                          <a:solidFill>
                            <a:schemeClr val="dk1"/>
                          </a:solidFill>
                          <a:latin typeface="Times New Roman"/>
                          <a:ea typeface="Times New Roman"/>
                          <a:cs typeface="Times New Roman"/>
                          <a:sym typeface="Times New Roman"/>
                        </a:rPr>
                        <a:t>.25#</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0.74,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0.13</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Gold</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0.89,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1.0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0.91,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0.75</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0.92,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60" name="Google Shape;260;p34"/>
          <p:cNvSpPr txBox="1"/>
          <p:nvPr/>
        </p:nvSpPr>
        <p:spPr>
          <a:xfrm>
            <a:off x="66075" y="802095"/>
            <a:ext cx="3871800" cy="23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E46102"/>
                </a:solidFill>
                <a:latin typeface="Times New Roman"/>
                <a:ea typeface="Times New Roman"/>
                <a:cs typeface="Times New Roman"/>
                <a:sym typeface="Times New Roman"/>
              </a:rPr>
              <a:t>2. </a:t>
            </a:r>
            <a:r>
              <a:rPr b="1" lang="en">
                <a:solidFill>
                  <a:srgbClr val="E46102"/>
                </a:solidFill>
                <a:latin typeface="Times New Roman"/>
                <a:ea typeface="Times New Roman"/>
                <a:cs typeface="Times New Roman"/>
                <a:sym typeface="Times New Roman"/>
              </a:rPr>
              <a:t>Noise Level: 0.25 (~4x of Baseline SNR)</a:t>
            </a:r>
            <a:endParaRPr b="1">
              <a:solidFill>
                <a:srgbClr val="E46102"/>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p:nvPr/>
        </p:nvSpPr>
        <p:spPr>
          <a:xfrm>
            <a:off x="13193" y="1467168"/>
            <a:ext cx="4003800" cy="30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 name="Google Shape;266;p35"/>
          <p:cNvSpPr txBox="1"/>
          <p:nvPr/>
        </p:nvSpPr>
        <p:spPr>
          <a:xfrm>
            <a:off x="55450" y="1524000"/>
            <a:ext cx="19947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RL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0.8515</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0.0567</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0.4524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0.7824</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0.1733</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4.4109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0.6193</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0.1531</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46.3751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267" name="Google Shape;267;p35"/>
          <p:cNvSpPr txBox="1"/>
          <p:nvPr/>
        </p:nvSpPr>
        <p:spPr>
          <a:xfrm>
            <a:off x="2057400" y="1524000"/>
            <a:ext cx="19098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Gold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0.8541</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0.0494</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0.1771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0.8957</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0.0401</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0.8772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0.9110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0.0368</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25.3069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268" name="Google Shape;268;p35"/>
          <p:cNvSpPr txBox="1"/>
          <p:nvPr/>
        </p:nvSpPr>
        <p:spPr>
          <a:xfrm>
            <a:off x="66075" y="1235950"/>
            <a:ext cx="3871800" cy="2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General Form</a:t>
            </a:r>
            <a:endParaRPr b="1">
              <a:solidFill>
                <a:srgbClr val="E46102"/>
              </a:solidFill>
              <a:latin typeface="Times New Roman"/>
              <a:ea typeface="Times New Roman"/>
              <a:cs typeface="Times New Roman"/>
              <a:sym typeface="Times New Roman"/>
            </a:endParaRPr>
          </a:p>
        </p:txBody>
      </p:sp>
      <p:sp>
        <p:nvSpPr>
          <p:cNvPr id="269" name="Google Shape;269;p35"/>
          <p:cNvSpPr txBox="1"/>
          <p:nvPr/>
        </p:nvSpPr>
        <p:spPr>
          <a:xfrm>
            <a:off x="4926575" y="1156225"/>
            <a:ext cx="337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Boosted Form </a:t>
            </a:r>
            <a:endParaRPr b="1">
              <a:solidFill>
                <a:srgbClr val="E46102"/>
              </a:solidFill>
              <a:latin typeface="Times New Roman"/>
              <a:ea typeface="Times New Roman"/>
              <a:cs typeface="Times New Roman"/>
              <a:sym typeface="Times New Roman"/>
            </a:endParaRPr>
          </a:p>
        </p:txBody>
      </p:sp>
      <p:sp>
        <p:nvSpPr>
          <p:cNvPr id="270" name="Google Shape;270;p35"/>
          <p:cNvSpPr txBox="1"/>
          <p:nvPr/>
        </p:nvSpPr>
        <p:spPr>
          <a:xfrm>
            <a:off x="4132850" y="1473775"/>
            <a:ext cx="4971600" cy="306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 </a:t>
            </a:r>
            <a:r>
              <a:rPr lang="en" sz="1000">
                <a:latin typeface="Times New Roman"/>
                <a:ea typeface="Times New Roman"/>
                <a:cs typeface="Times New Roman"/>
                <a:sym typeface="Times New Roman"/>
              </a:rPr>
              <a:t>We varied boosting_factor from 1.0 &lt; p &lt; 3.0 at interval of 0.25 and for 3 iterations counts i.e. [100, 1000, 10000], repetitions = 5 and found the best boosting factor in this case for both RL and gold algorithm be 1.25 based on the average similarity match of deconvolved waveform with the true waveforms. The average and std of similarity of 100 waveforms is taken for comparison and are shown along with the best boosting factor (highlighted) in the table below:</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p:txBody>
      </p:sp>
      <p:graphicFrame>
        <p:nvGraphicFramePr>
          <p:cNvPr id="271" name="Google Shape;271;p35"/>
          <p:cNvGraphicFramePr/>
          <p:nvPr/>
        </p:nvGraphicFramePr>
        <p:xfrm>
          <a:off x="4189596" y="2611393"/>
          <a:ext cx="3000000" cy="3000000"/>
        </p:xfrm>
        <a:graphic>
          <a:graphicData uri="http://schemas.openxmlformats.org/drawingml/2006/table">
            <a:tbl>
              <a:tblPr>
                <a:noFill/>
                <a:tableStyleId>{942658FB-6F69-479C-A789-9472BF21A8E8}</a:tableStyleId>
              </a:tblPr>
              <a:tblGrid>
                <a:gridCol w="1218450"/>
                <a:gridCol w="1218450"/>
                <a:gridCol w="1218450"/>
                <a:gridCol w="1218450"/>
              </a:tblGrid>
              <a:tr h="54987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Algorithms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RL</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0</a:t>
                      </a:r>
                      <a:r>
                        <a:rPr lang="en" sz="1000">
                          <a:latin typeface="Times New Roman"/>
                          <a:ea typeface="Times New Roman"/>
                          <a:cs typeface="Times New Roman"/>
                          <a:sym typeface="Times New Roman"/>
                        </a:rPr>
                        <a:t>.25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latin typeface="Times New Roman"/>
                          <a:ea typeface="Times New Roman"/>
                          <a:cs typeface="Times New Roman"/>
                          <a:sym typeface="Times New Roman"/>
                        </a:rPr>
                        <a:t>: 0.84,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0.10</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a:t>
                      </a:r>
                      <a:r>
                        <a:rPr lang="en" sz="1000">
                          <a:solidFill>
                            <a:schemeClr val="dk1"/>
                          </a:solidFill>
                          <a:latin typeface="Times New Roman"/>
                          <a:ea typeface="Times New Roman"/>
                          <a:cs typeface="Times New Roman"/>
                          <a:sym typeface="Times New Roman"/>
                        </a:rPr>
                        <a:t>.25#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0.77,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0.19</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0.25#</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0.58,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0.17</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Gold</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0.89,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1.0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0.91,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0.5</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0.91,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72" name="Google Shape;272;p35"/>
          <p:cNvSpPr txBox="1"/>
          <p:nvPr/>
        </p:nvSpPr>
        <p:spPr>
          <a:xfrm>
            <a:off x="66075" y="802095"/>
            <a:ext cx="3871800" cy="23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E46102"/>
                </a:solidFill>
                <a:latin typeface="Times New Roman"/>
                <a:ea typeface="Times New Roman"/>
                <a:cs typeface="Times New Roman"/>
                <a:sym typeface="Times New Roman"/>
              </a:rPr>
              <a:t>3</a:t>
            </a:r>
            <a:r>
              <a:rPr b="1" lang="en">
                <a:solidFill>
                  <a:srgbClr val="E46102"/>
                </a:solidFill>
                <a:latin typeface="Times New Roman"/>
                <a:ea typeface="Times New Roman"/>
                <a:cs typeface="Times New Roman"/>
                <a:sym typeface="Times New Roman"/>
              </a:rPr>
              <a:t>. Noise Level: </a:t>
            </a:r>
            <a:r>
              <a:rPr b="1" lang="en">
                <a:solidFill>
                  <a:srgbClr val="E46102"/>
                </a:solidFill>
                <a:latin typeface="Times New Roman"/>
                <a:ea typeface="Times New Roman"/>
                <a:cs typeface="Times New Roman"/>
                <a:sym typeface="Times New Roman"/>
              </a:rPr>
              <a:t>0.5</a:t>
            </a:r>
            <a:r>
              <a:rPr b="1" lang="en">
                <a:solidFill>
                  <a:srgbClr val="E46102"/>
                </a:solidFill>
                <a:latin typeface="Times New Roman"/>
                <a:ea typeface="Times New Roman"/>
                <a:cs typeface="Times New Roman"/>
                <a:sym typeface="Times New Roman"/>
              </a:rPr>
              <a:t> (</a:t>
            </a:r>
            <a:r>
              <a:rPr b="1" lang="en">
                <a:solidFill>
                  <a:srgbClr val="E46102"/>
                </a:solidFill>
                <a:latin typeface="Times New Roman"/>
                <a:ea typeface="Times New Roman"/>
                <a:cs typeface="Times New Roman"/>
                <a:sym typeface="Times New Roman"/>
              </a:rPr>
              <a:t>~2x of</a:t>
            </a:r>
            <a:r>
              <a:rPr b="1" lang="en">
                <a:solidFill>
                  <a:srgbClr val="E46102"/>
                </a:solidFill>
                <a:latin typeface="Times New Roman"/>
                <a:ea typeface="Times New Roman"/>
                <a:cs typeface="Times New Roman"/>
                <a:sym typeface="Times New Roman"/>
              </a:rPr>
              <a:t> Baseline SNR)</a:t>
            </a:r>
            <a:endParaRPr b="1">
              <a:solidFill>
                <a:srgbClr val="E46102"/>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p:nvPr/>
        </p:nvSpPr>
        <p:spPr>
          <a:xfrm>
            <a:off x="13193" y="1467168"/>
            <a:ext cx="4003800" cy="30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8" name="Google Shape;278;p36"/>
          <p:cNvSpPr txBox="1"/>
          <p:nvPr/>
        </p:nvSpPr>
        <p:spPr>
          <a:xfrm>
            <a:off x="55450" y="1524000"/>
            <a:ext cx="19947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RL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0.8476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0.0572</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0.4460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0.6942</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0.2277</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4.3807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0.6046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0.2109</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46.0556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279" name="Google Shape;279;p36"/>
          <p:cNvSpPr txBox="1"/>
          <p:nvPr/>
        </p:nvSpPr>
        <p:spPr>
          <a:xfrm>
            <a:off x="2057400" y="1524000"/>
            <a:ext cx="19098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Gold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0.8524</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0.0499</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0.2175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0.8898</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0.0374</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1.0362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0.8900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0.0404</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29.8133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280" name="Google Shape;280;p36"/>
          <p:cNvSpPr txBox="1"/>
          <p:nvPr/>
        </p:nvSpPr>
        <p:spPr>
          <a:xfrm>
            <a:off x="66075" y="1235950"/>
            <a:ext cx="3871800" cy="2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General Form</a:t>
            </a:r>
            <a:endParaRPr b="1">
              <a:solidFill>
                <a:srgbClr val="E46102"/>
              </a:solidFill>
              <a:latin typeface="Times New Roman"/>
              <a:ea typeface="Times New Roman"/>
              <a:cs typeface="Times New Roman"/>
              <a:sym typeface="Times New Roman"/>
            </a:endParaRPr>
          </a:p>
        </p:txBody>
      </p:sp>
      <p:sp>
        <p:nvSpPr>
          <p:cNvPr id="281" name="Google Shape;281;p36"/>
          <p:cNvSpPr txBox="1"/>
          <p:nvPr/>
        </p:nvSpPr>
        <p:spPr>
          <a:xfrm>
            <a:off x="4926575" y="1156225"/>
            <a:ext cx="337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Boosted Form </a:t>
            </a:r>
            <a:endParaRPr b="1">
              <a:solidFill>
                <a:srgbClr val="E46102"/>
              </a:solidFill>
              <a:latin typeface="Times New Roman"/>
              <a:ea typeface="Times New Roman"/>
              <a:cs typeface="Times New Roman"/>
              <a:sym typeface="Times New Roman"/>
            </a:endParaRPr>
          </a:p>
        </p:txBody>
      </p:sp>
      <p:sp>
        <p:nvSpPr>
          <p:cNvPr id="282" name="Google Shape;282;p36"/>
          <p:cNvSpPr txBox="1"/>
          <p:nvPr/>
        </p:nvSpPr>
        <p:spPr>
          <a:xfrm>
            <a:off x="4132850" y="1473775"/>
            <a:ext cx="4971600" cy="306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 </a:t>
            </a:r>
            <a:r>
              <a:rPr lang="en" sz="1000">
                <a:latin typeface="Times New Roman"/>
                <a:ea typeface="Times New Roman"/>
                <a:cs typeface="Times New Roman"/>
                <a:sym typeface="Times New Roman"/>
              </a:rPr>
              <a:t>We varied boosting_factor from 1.0 &lt; p &lt; 3.0 at interval of 0.25 and for 3 iterations counts i.e. [100, 1000, 10000], repetitions = 5 and found the best boosting factor in this case for both RL and gold algorithm be 1.25 based on the average similarity match of deconvolved waveform with the true waveforms. The average and std of similarity of 100 waveforms is taken for comparison and are shown along with the best boosting factor (highlighted) in the table below:</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p:txBody>
      </p:sp>
      <p:graphicFrame>
        <p:nvGraphicFramePr>
          <p:cNvPr id="283" name="Google Shape;283;p36"/>
          <p:cNvGraphicFramePr/>
          <p:nvPr/>
        </p:nvGraphicFramePr>
        <p:xfrm>
          <a:off x="4189596" y="2611393"/>
          <a:ext cx="3000000" cy="3000000"/>
        </p:xfrm>
        <a:graphic>
          <a:graphicData uri="http://schemas.openxmlformats.org/drawingml/2006/table">
            <a:tbl>
              <a:tblPr>
                <a:noFill/>
                <a:tableStyleId>{942658FB-6F69-479C-A789-9472BF21A8E8}</a:tableStyleId>
              </a:tblPr>
              <a:tblGrid>
                <a:gridCol w="1218450"/>
                <a:gridCol w="1218450"/>
                <a:gridCol w="1218450"/>
                <a:gridCol w="1218450"/>
              </a:tblGrid>
              <a:tr h="54987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Algorithms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RL</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0</a:t>
                      </a:r>
                      <a:r>
                        <a:rPr lang="en" sz="1000">
                          <a:latin typeface="Times New Roman"/>
                          <a:ea typeface="Times New Roman"/>
                          <a:cs typeface="Times New Roman"/>
                          <a:sym typeface="Times New Roman"/>
                        </a:rPr>
                        <a:t>.25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latin typeface="Times New Roman"/>
                          <a:ea typeface="Times New Roman"/>
                          <a:cs typeface="Times New Roman"/>
                          <a:sym typeface="Times New Roman"/>
                        </a:rPr>
                        <a:t>: 0.83,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0.13</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a:t>
                      </a:r>
                      <a:r>
                        <a:rPr lang="en" sz="1000">
                          <a:solidFill>
                            <a:schemeClr val="dk1"/>
                          </a:solidFill>
                          <a:latin typeface="Times New Roman"/>
                          <a:ea typeface="Times New Roman"/>
                          <a:cs typeface="Times New Roman"/>
                          <a:sym typeface="Times New Roman"/>
                        </a:rPr>
                        <a:t>.25#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0.76,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a:t>
                      </a:r>
                      <a:r>
                        <a:rPr lang="en" sz="1000">
                          <a:solidFill>
                            <a:schemeClr val="dk1"/>
                          </a:solidFill>
                          <a:latin typeface="Times New Roman"/>
                          <a:ea typeface="Times New Roman"/>
                          <a:cs typeface="Times New Roman"/>
                          <a:sym typeface="Times New Roman"/>
                        </a:rPr>
                        <a:t>.25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0.59,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0.21</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Gold</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0.88,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0.75</a:t>
                      </a:r>
                      <a:r>
                        <a:rPr lang="en" sz="1000">
                          <a:solidFill>
                            <a:schemeClr val="dk1"/>
                          </a:solidFill>
                          <a:latin typeface="Times New Roman"/>
                          <a:ea typeface="Times New Roman"/>
                          <a:cs typeface="Times New Roman"/>
                          <a:sym typeface="Times New Roman"/>
                        </a:rPr>
                        <a:t>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0.90,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0.25#</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0.89,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84" name="Google Shape;284;p36"/>
          <p:cNvSpPr txBox="1"/>
          <p:nvPr/>
        </p:nvSpPr>
        <p:spPr>
          <a:xfrm>
            <a:off x="66075" y="802095"/>
            <a:ext cx="3871800" cy="23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E46102"/>
                </a:solidFill>
                <a:latin typeface="Times New Roman"/>
                <a:ea typeface="Times New Roman"/>
                <a:cs typeface="Times New Roman"/>
                <a:sym typeface="Times New Roman"/>
              </a:rPr>
              <a:t>4</a:t>
            </a:r>
            <a:r>
              <a:rPr b="1" lang="en">
                <a:solidFill>
                  <a:srgbClr val="E46102"/>
                </a:solidFill>
                <a:latin typeface="Times New Roman"/>
                <a:ea typeface="Times New Roman"/>
                <a:cs typeface="Times New Roman"/>
                <a:sym typeface="Times New Roman"/>
              </a:rPr>
              <a:t>. Noise Level: 1.0 (Baseline SNR)</a:t>
            </a:r>
            <a:endParaRPr b="1">
              <a:solidFill>
                <a:srgbClr val="E46102"/>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7"/>
          <p:cNvSpPr/>
          <p:nvPr/>
        </p:nvSpPr>
        <p:spPr>
          <a:xfrm>
            <a:off x="13193" y="1467168"/>
            <a:ext cx="4003800" cy="30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p37"/>
          <p:cNvSpPr txBox="1"/>
          <p:nvPr/>
        </p:nvSpPr>
        <p:spPr>
          <a:xfrm>
            <a:off x="55450" y="1524000"/>
            <a:ext cx="19947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RL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0.7054</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0.2208</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0.4494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0.7369</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0.1315</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4.4183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0.5492</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0.1600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44.6321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291" name="Google Shape;291;p37"/>
          <p:cNvSpPr txBox="1"/>
          <p:nvPr/>
        </p:nvSpPr>
        <p:spPr>
          <a:xfrm>
            <a:off x="2057400" y="1524000"/>
            <a:ext cx="19098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Gold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0.8534</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0.0488</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0.1730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0.8876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0.0366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0.8721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0.8752</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0.0648</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25.4635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292" name="Google Shape;292;p37"/>
          <p:cNvSpPr txBox="1"/>
          <p:nvPr/>
        </p:nvSpPr>
        <p:spPr>
          <a:xfrm>
            <a:off x="66075" y="1235950"/>
            <a:ext cx="3871800" cy="2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General Form</a:t>
            </a:r>
            <a:endParaRPr b="1">
              <a:solidFill>
                <a:srgbClr val="E46102"/>
              </a:solidFill>
              <a:latin typeface="Times New Roman"/>
              <a:ea typeface="Times New Roman"/>
              <a:cs typeface="Times New Roman"/>
              <a:sym typeface="Times New Roman"/>
            </a:endParaRPr>
          </a:p>
        </p:txBody>
      </p:sp>
      <p:sp>
        <p:nvSpPr>
          <p:cNvPr id="293" name="Google Shape;293;p37"/>
          <p:cNvSpPr txBox="1"/>
          <p:nvPr/>
        </p:nvSpPr>
        <p:spPr>
          <a:xfrm>
            <a:off x="4926575" y="1156225"/>
            <a:ext cx="337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Boosted Form </a:t>
            </a:r>
            <a:endParaRPr b="1">
              <a:solidFill>
                <a:srgbClr val="E46102"/>
              </a:solidFill>
              <a:latin typeface="Times New Roman"/>
              <a:ea typeface="Times New Roman"/>
              <a:cs typeface="Times New Roman"/>
              <a:sym typeface="Times New Roman"/>
            </a:endParaRPr>
          </a:p>
        </p:txBody>
      </p:sp>
      <p:sp>
        <p:nvSpPr>
          <p:cNvPr id="294" name="Google Shape;294;p37"/>
          <p:cNvSpPr txBox="1"/>
          <p:nvPr/>
        </p:nvSpPr>
        <p:spPr>
          <a:xfrm>
            <a:off x="4132850" y="1473775"/>
            <a:ext cx="4971600" cy="306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 </a:t>
            </a:r>
            <a:r>
              <a:rPr lang="en" sz="1000">
                <a:latin typeface="Times New Roman"/>
                <a:ea typeface="Times New Roman"/>
                <a:cs typeface="Times New Roman"/>
                <a:sym typeface="Times New Roman"/>
              </a:rPr>
              <a:t>We varied boosting_factor from 1.0 &lt; p &lt; 3.0 at interval of 0.25 and for 3 iterations counts i.e. [100, 1000, 10000], repetitions = 5 and found the best boosting factor in this case for both RL and gold algorithm be 1.25 based on the average similarity match of deconvolved waveform with the true waveforms. The average and std of similarity of 100 waveforms is taken for comparison and are shown along with the best boosting factor (highlighted) in the table below:</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p:txBody>
      </p:sp>
      <p:graphicFrame>
        <p:nvGraphicFramePr>
          <p:cNvPr id="295" name="Google Shape;295;p37"/>
          <p:cNvGraphicFramePr/>
          <p:nvPr/>
        </p:nvGraphicFramePr>
        <p:xfrm>
          <a:off x="4189596" y="2611393"/>
          <a:ext cx="3000000" cy="3000000"/>
        </p:xfrm>
        <a:graphic>
          <a:graphicData uri="http://schemas.openxmlformats.org/drawingml/2006/table">
            <a:tbl>
              <a:tblPr>
                <a:noFill/>
                <a:tableStyleId>{942658FB-6F69-479C-A789-9472BF21A8E8}</a:tableStyleId>
              </a:tblPr>
              <a:tblGrid>
                <a:gridCol w="1218450"/>
                <a:gridCol w="1218450"/>
                <a:gridCol w="1218450"/>
                <a:gridCol w="1218450"/>
              </a:tblGrid>
              <a:tr h="54987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Algorithms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RL</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latin typeface="Times New Roman"/>
                          <a:ea typeface="Times New Roman"/>
                          <a:cs typeface="Times New Roman"/>
                          <a:sym typeface="Times New Roman"/>
                        </a:rPr>
                        <a:t>: 0.78,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0.11</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a:t>
                      </a:r>
                      <a:r>
                        <a:rPr lang="en" sz="1000">
                          <a:solidFill>
                            <a:schemeClr val="dk1"/>
                          </a:solidFill>
                          <a:latin typeface="Times New Roman"/>
                          <a:ea typeface="Times New Roman"/>
                          <a:cs typeface="Times New Roman"/>
                          <a:sym typeface="Times New Roman"/>
                        </a:rPr>
                        <a:t>.25#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0.69,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0.13</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a:t>
                      </a:r>
                      <a:r>
                        <a:rPr lang="en" sz="1000">
                          <a:solidFill>
                            <a:schemeClr val="dk1"/>
                          </a:solidFill>
                          <a:latin typeface="Times New Roman"/>
                          <a:ea typeface="Times New Roman"/>
                          <a:cs typeface="Times New Roman"/>
                          <a:sym typeface="Times New Roman"/>
                        </a:rPr>
                        <a:t>.25#</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0.55,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0.15</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Gold</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0.88,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0.5</a:t>
                      </a:r>
                      <a:r>
                        <a:rPr lang="en" sz="1000">
                          <a:solidFill>
                            <a:schemeClr val="dk1"/>
                          </a:solidFill>
                          <a:latin typeface="Times New Roman"/>
                          <a:ea typeface="Times New Roman"/>
                          <a:cs typeface="Times New Roman"/>
                          <a:sym typeface="Times New Roman"/>
                        </a:rPr>
                        <a:t>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0.89,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a:t>
                      </a:r>
                      <a:r>
                        <a:rPr lang="en" sz="1000">
                          <a:solidFill>
                            <a:schemeClr val="dk1"/>
                          </a:solidFill>
                          <a:latin typeface="Times New Roman"/>
                          <a:ea typeface="Times New Roman"/>
                          <a:cs typeface="Times New Roman"/>
                          <a:sym typeface="Times New Roman"/>
                        </a:rPr>
                        <a:t>.25#</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0.87,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0.07</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96" name="Google Shape;296;p37"/>
          <p:cNvSpPr txBox="1"/>
          <p:nvPr/>
        </p:nvSpPr>
        <p:spPr>
          <a:xfrm>
            <a:off x="66075" y="802095"/>
            <a:ext cx="3871800" cy="23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E46102"/>
                </a:solidFill>
                <a:latin typeface="Times New Roman"/>
                <a:ea typeface="Times New Roman"/>
                <a:cs typeface="Times New Roman"/>
                <a:sym typeface="Times New Roman"/>
              </a:rPr>
              <a:t>5</a:t>
            </a:r>
            <a:r>
              <a:rPr b="1" lang="en">
                <a:solidFill>
                  <a:srgbClr val="E46102"/>
                </a:solidFill>
                <a:latin typeface="Times New Roman"/>
                <a:ea typeface="Times New Roman"/>
                <a:cs typeface="Times New Roman"/>
                <a:sym typeface="Times New Roman"/>
              </a:rPr>
              <a:t>. Noise Level: 2.0 (~(1/2)x of Baseline SNR)</a:t>
            </a:r>
            <a:endParaRPr b="1">
              <a:solidFill>
                <a:srgbClr val="E46102"/>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8"/>
          <p:cNvSpPr/>
          <p:nvPr/>
        </p:nvSpPr>
        <p:spPr>
          <a:xfrm>
            <a:off x="13193" y="1467168"/>
            <a:ext cx="4003800" cy="30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 name="Google Shape;302;p38"/>
          <p:cNvSpPr txBox="1"/>
          <p:nvPr/>
        </p:nvSpPr>
        <p:spPr>
          <a:xfrm>
            <a:off x="55450" y="1524000"/>
            <a:ext cx="19947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RL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0.6602</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0.2455</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0.4745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0.5584</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0.1908</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4.3917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0.4244</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0.2166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44.9719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303" name="Google Shape;303;p38"/>
          <p:cNvSpPr txBox="1"/>
          <p:nvPr/>
        </p:nvSpPr>
        <p:spPr>
          <a:xfrm>
            <a:off x="2057400" y="1524000"/>
            <a:ext cx="19098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Gold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0.8428</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0.0490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0.1914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0.8474</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0.0616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0.8832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0.7572</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0.1456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25.7885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304" name="Google Shape;304;p38"/>
          <p:cNvSpPr txBox="1"/>
          <p:nvPr/>
        </p:nvSpPr>
        <p:spPr>
          <a:xfrm>
            <a:off x="66075" y="1235950"/>
            <a:ext cx="3871800" cy="2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General Form</a:t>
            </a:r>
            <a:endParaRPr b="1">
              <a:solidFill>
                <a:srgbClr val="E46102"/>
              </a:solidFill>
              <a:latin typeface="Times New Roman"/>
              <a:ea typeface="Times New Roman"/>
              <a:cs typeface="Times New Roman"/>
              <a:sym typeface="Times New Roman"/>
            </a:endParaRPr>
          </a:p>
        </p:txBody>
      </p:sp>
      <p:sp>
        <p:nvSpPr>
          <p:cNvPr id="305" name="Google Shape;305;p38"/>
          <p:cNvSpPr txBox="1"/>
          <p:nvPr/>
        </p:nvSpPr>
        <p:spPr>
          <a:xfrm>
            <a:off x="4926575" y="1156225"/>
            <a:ext cx="337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Boosted Form </a:t>
            </a:r>
            <a:endParaRPr b="1">
              <a:solidFill>
                <a:srgbClr val="E46102"/>
              </a:solidFill>
              <a:latin typeface="Times New Roman"/>
              <a:ea typeface="Times New Roman"/>
              <a:cs typeface="Times New Roman"/>
              <a:sym typeface="Times New Roman"/>
            </a:endParaRPr>
          </a:p>
        </p:txBody>
      </p:sp>
      <p:sp>
        <p:nvSpPr>
          <p:cNvPr id="306" name="Google Shape;306;p38"/>
          <p:cNvSpPr txBox="1"/>
          <p:nvPr/>
        </p:nvSpPr>
        <p:spPr>
          <a:xfrm>
            <a:off x="4132850" y="1473775"/>
            <a:ext cx="4971600" cy="306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 </a:t>
            </a:r>
            <a:r>
              <a:rPr lang="en" sz="1000">
                <a:latin typeface="Times New Roman"/>
                <a:ea typeface="Times New Roman"/>
                <a:cs typeface="Times New Roman"/>
                <a:sym typeface="Times New Roman"/>
              </a:rPr>
              <a:t>We varied boosting_factor from 1.0 &lt; p &lt; 3.0 at interval of 0.25 and for 3 iterations counts i.e. [100, 1000, 10000], repetitions = 5 and found the best boosting factor in this case for both RL and gold algorithm be 1.25 based on the average similarity match of deconvolved waveform with the true waveforms. The average and std of similarity of 100 waveforms is taken for comparison and are shown along with the best boosting factor (highlighted) in the table below:</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p:txBody>
      </p:sp>
      <p:graphicFrame>
        <p:nvGraphicFramePr>
          <p:cNvPr id="307" name="Google Shape;307;p38"/>
          <p:cNvGraphicFramePr/>
          <p:nvPr/>
        </p:nvGraphicFramePr>
        <p:xfrm>
          <a:off x="4189596" y="2611393"/>
          <a:ext cx="3000000" cy="3000000"/>
        </p:xfrm>
        <a:graphic>
          <a:graphicData uri="http://schemas.openxmlformats.org/drawingml/2006/table">
            <a:tbl>
              <a:tblPr>
                <a:noFill/>
                <a:tableStyleId>{942658FB-6F69-479C-A789-9472BF21A8E8}</a:tableStyleId>
              </a:tblPr>
              <a:tblGrid>
                <a:gridCol w="1218450"/>
                <a:gridCol w="1218450"/>
                <a:gridCol w="1218450"/>
                <a:gridCol w="1218450"/>
              </a:tblGrid>
              <a:tr h="54987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Algorithms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RL</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0</a:t>
                      </a:r>
                      <a:r>
                        <a:rPr lang="en" sz="1000">
                          <a:latin typeface="Times New Roman"/>
                          <a:ea typeface="Times New Roman"/>
                          <a:cs typeface="Times New Roman"/>
                          <a:sym typeface="Times New Roman"/>
                        </a:rPr>
                        <a:t>.25#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latin typeface="Times New Roman"/>
                          <a:ea typeface="Times New Roman"/>
                          <a:cs typeface="Times New Roman"/>
                          <a:sym typeface="Times New Roman"/>
                        </a:rPr>
                        <a:t>: 0.75,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0.18</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a:t>
                      </a:r>
                      <a:r>
                        <a:rPr lang="en" sz="1000">
                          <a:solidFill>
                            <a:schemeClr val="dk1"/>
                          </a:solidFill>
                          <a:latin typeface="Times New Roman"/>
                          <a:ea typeface="Times New Roman"/>
                          <a:cs typeface="Times New Roman"/>
                          <a:sym typeface="Times New Roman"/>
                        </a:rPr>
                        <a:t>.25#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0.53,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0.21</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a:t>
                      </a:r>
                      <a:r>
                        <a:rPr lang="en" sz="1000">
                          <a:solidFill>
                            <a:schemeClr val="dk1"/>
                          </a:solidFill>
                          <a:latin typeface="Times New Roman"/>
                          <a:ea typeface="Times New Roman"/>
                          <a:cs typeface="Times New Roman"/>
                          <a:sym typeface="Times New Roman"/>
                        </a:rPr>
                        <a:t>.25#</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0.41,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0.20</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Gold</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0.86,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0.05</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a:t>
                      </a:r>
                      <a:r>
                        <a:rPr lang="en" sz="1000">
                          <a:solidFill>
                            <a:schemeClr val="dk1"/>
                          </a:solidFill>
                          <a:latin typeface="Times New Roman"/>
                          <a:ea typeface="Times New Roman"/>
                          <a:cs typeface="Times New Roman"/>
                          <a:sym typeface="Times New Roman"/>
                        </a:rPr>
                        <a:t>.25#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0.84,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0.07</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a:t>
                      </a:r>
                      <a:r>
                        <a:rPr lang="en" sz="1000">
                          <a:solidFill>
                            <a:schemeClr val="dk1"/>
                          </a:solidFill>
                          <a:latin typeface="Times New Roman"/>
                          <a:ea typeface="Times New Roman"/>
                          <a:cs typeface="Times New Roman"/>
                          <a:sym typeface="Times New Roman"/>
                        </a:rPr>
                        <a:t>.25#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0.74,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0.15</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08" name="Google Shape;308;p38"/>
          <p:cNvSpPr txBox="1"/>
          <p:nvPr/>
        </p:nvSpPr>
        <p:spPr>
          <a:xfrm>
            <a:off x="66075" y="802095"/>
            <a:ext cx="3871800" cy="23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E46102"/>
                </a:solidFill>
                <a:latin typeface="Times New Roman"/>
                <a:ea typeface="Times New Roman"/>
                <a:cs typeface="Times New Roman"/>
                <a:sym typeface="Times New Roman"/>
              </a:rPr>
              <a:t>6</a:t>
            </a:r>
            <a:r>
              <a:rPr b="1" lang="en">
                <a:solidFill>
                  <a:srgbClr val="E46102"/>
                </a:solidFill>
                <a:latin typeface="Times New Roman"/>
                <a:ea typeface="Times New Roman"/>
                <a:cs typeface="Times New Roman"/>
                <a:sym typeface="Times New Roman"/>
              </a:rPr>
              <a:t>. Noise Level: 5.0 (~(1/5)x of Baseline SNR)</a:t>
            </a:r>
            <a:endParaRPr b="1">
              <a:solidFill>
                <a:srgbClr val="E46102"/>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p:nvPr/>
        </p:nvSpPr>
        <p:spPr>
          <a:xfrm>
            <a:off x="13193" y="1467168"/>
            <a:ext cx="4003800" cy="30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 name="Google Shape;314;p39"/>
          <p:cNvSpPr txBox="1"/>
          <p:nvPr/>
        </p:nvSpPr>
        <p:spPr>
          <a:xfrm>
            <a:off x="55450" y="1524000"/>
            <a:ext cx="19947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RL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0.5963</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0.2095</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0.4704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0.3855</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0.1794</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4.5627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0.2163</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0.1268</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47.7000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315" name="Google Shape;315;p39"/>
          <p:cNvSpPr txBox="1"/>
          <p:nvPr/>
        </p:nvSpPr>
        <p:spPr>
          <a:xfrm>
            <a:off x="2057400" y="1524000"/>
            <a:ext cx="19098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Gold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0.8266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0.0446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0.1687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0.7345</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0.1858</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0.9188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0.5693</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0.1941</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26.4902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316" name="Google Shape;316;p39"/>
          <p:cNvSpPr txBox="1"/>
          <p:nvPr/>
        </p:nvSpPr>
        <p:spPr>
          <a:xfrm>
            <a:off x="66075" y="1235950"/>
            <a:ext cx="3871800" cy="2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General Form</a:t>
            </a:r>
            <a:endParaRPr b="1">
              <a:solidFill>
                <a:srgbClr val="E46102"/>
              </a:solidFill>
              <a:latin typeface="Times New Roman"/>
              <a:ea typeface="Times New Roman"/>
              <a:cs typeface="Times New Roman"/>
              <a:sym typeface="Times New Roman"/>
            </a:endParaRPr>
          </a:p>
        </p:txBody>
      </p:sp>
      <p:sp>
        <p:nvSpPr>
          <p:cNvPr id="317" name="Google Shape;317;p39"/>
          <p:cNvSpPr txBox="1"/>
          <p:nvPr/>
        </p:nvSpPr>
        <p:spPr>
          <a:xfrm>
            <a:off x="4926575" y="1156225"/>
            <a:ext cx="337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Boosted Form </a:t>
            </a:r>
            <a:endParaRPr b="1">
              <a:solidFill>
                <a:srgbClr val="E46102"/>
              </a:solidFill>
              <a:latin typeface="Times New Roman"/>
              <a:ea typeface="Times New Roman"/>
              <a:cs typeface="Times New Roman"/>
              <a:sym typeface="Times New Roman"/>
            </a:endParaRPr>
          </a:p>
        </p:txBody>
      </p:sp>
      <p:sp>
        <p:nvSpPr>
          <p:cNvPr id="318" name="Google Shape;318;p39"/>
          <p:cNvSpPr txBox="1"/>
          <p:nvPr/>
        </p:nvSpPr>
        <p:spPr>
          <a:xfrm>
            <a:off x="4132850" y="1473775"/>
            <a:ext cx="4971600" cy="306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 </a:t>
            </a:r>
            <a:r>
              <a:rPr lang="en" sz="1000">
                <a:latin typeface="Times New Roman"/>
                <a:ea typeface="Times New Roman"/>
                <a:cs typeface="Times New Roman"/>
                <a:sym typeface="Times New Roman"/>
              </a:rPr>
              <a:t>We varied boosting_factor from 1.0 &lt; p &lt; 3.0 at interval of 0.25 and for 3 iterations counts i.e. [100, 1000, 10000], repetitions = 5 and found the best boosting factor in this case for both RL and gold algorithm be 1.25 based on the average similarity match of deconvolved waveform with the true waveforms. The average and std of similarity of 100 waveforms is taken for comparison and are shown along with the best boosting factor (highlighted) in the table below:</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p:txBody>
      </p:sp>
      <p:graphicFrame>
        <p:nvGraphicFramePr>
          <p:cNvPr id="319" name="Google Shape;319;p39"/>
          <p:cNvGraphicFramePr/>
          <p:nvPr/>
        </p:nvGraphicFramePr>
        <p:xfrm>
          <a:off x="4189596" y="2611393"/>
          <a:ext cx="3000000" cy="3000000"/>
        </p:xfrm>
        <a:graphic>
          <a:graphicData uri="http://schemas.openxmlformats.org/drawingml/2006/table">
            <a:tbl>
              <a:tblPr>
                <a:noFill/>
                <a:tableStyleId>{942658FB-6F69-479C-A789-9472BF21A8E8}</a:tableStyleId>
              </a:tblPr>
              <a:tblGrid>
                <a:gridCol w="1218450"/>
                <a:gridCol w="1218450"/>
                <a:gridCol w="1218450"/>
                <a:gridCol w="1218450"/>
              </a:tblGrid>
              <a:tr h="54987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Algorithms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RL</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0</a:t>
                      </a:r>
                      <a:r>
                        <a:rPr lang="en" sz="1000">
                          <a:latin typeface="Times New Roman"/>
                          <a:ea typeface="Times New Roman"/>
                          <a:cs typeface="Times New Roman"/>
                          <a:sym typeface="Times New Roman"/>
                        </a:rPr>
                        <a:t>.25#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latin typeface="Times New Roman"/>
                          <a:ea typeface="Times New Roman"/>
                          <a:cs typeface="Times New Roman"/>
                          <a:sym typeface="Times New Roman"/>
                        </a:rPr>
                        <a:t>: 0.59,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0.18</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a:t>
                      </a:r>
                      <a:r>
                        <a:rPr lang="en" sz="1000">
                          <a:solidFill>
                            <a:schemeClr val="dk1"/>
                          </a:solidFill>
                          <a:latin typeface="Times New Roman"/>
                          <a:ea typeface="Times New Roman"/>
                          <a:cs typeface="Times New Roman"/>
                          <a:sym typeface="Times New Roman"/>
                        </a:rPr>
                        <a:t>.25#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0.34,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0.19</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a:t>
                      </a:r>
                      <a:r>
                        <a:rPr lang="en" sz="1000">
                          <a:solidFill>
                            <a:schemeClr val="dk1"/>
                          </a:solidFill>
                          <a:latin typeface="Times New Roman"/>
                          <a:ea typeface="Times New Roman"/>
                          <a:cs typeface="Times New Roman"/>
                          <a:sym typeface="Times New Roman"/>
                        </a:rPr>
                        <a:t>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0.21,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0.13</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Gold</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0</a:t>
                      </a:r>
                      <a:r>
                        <a:rPr lang="en" sz="1000">
                          <a:latin typeface="Times New Roman"/>
                          <a:ea typeface="Times New Roman"/>
                          <a:cs typeface="Times New Roman"/>
                          <a:sym typeface="Times New Roman"/>
                        </a:rPr>
                        <a:t>.25#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0.83,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0.05</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a:t>
                      </a:r>
                      <a:r>
                        <a:rPr lang="en" sz="1000">
                          <a:solidFill>
                            <a:schemeClr val="dk1"/>
                          </a:solidFill>
                          <a:latin typeface="Times New Roman"/>
                          <a:ea typeface="Times New Roman"/>
                          <a:cs typeface="Times New Roman"/>
                          <a:sym typeface="Times New Roman"/>
                        </a:rPr>
                        <a:t>.25#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0.72,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0.19</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0.25#</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0.55,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0.19</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20" name="Google Shape;320;p39"/>
          <p:cNvSpPr txBox="1"/>
          <p:nvPr/>
        </p:nvSpPr>
        <p:spPr>
          <a:xfrm>
            <a:off x="66075" y="802095"/>
            <a:ext cx="3871800" cy="23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E46102"/>
                </a:solidFill>
                <a:latin typeface="Times New Roman"/>
                <a:ea typeface="Times New Roman"/>
                <a:cs typeface="Times New Roman"/>
                <a:sym typeface="Times New Roman"/>
              </a:rPr>
              <a:t>7</a:t>
            </a:r>
            <a:r>
              <a:rPr b="1" lang="en">
                <a:solidFill>
                  <a:srgbClr val="E46102"/>
                </a:solidFill>
                <a:latin typeface="Times New Roman"/>
                <a:ea typeface="Times New Roman"/>
                <a:cs typeface="Times New Roman"/>
                <a:sym typeface="Times New Roman"/>
              </a:rPr>
              <a:t>. Noise Level: 10.0 (~(1/10)x of Baseline SNR)</a:t>
            </a:r>
            <a:endParaRPr b="1">
              <a:solidFill>
                <a:srgbClr val="E46102"/>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nvSpPr>
        <p:spPr>
          <a:xfrm>
            <a:off x="109750" y="462975"/>
            <a:ext cx="38829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D95E00"/>
                </a:solidFill>
              </a:rPr>
              <a:t>DIRSIG waveform lidar simulation</a:t>
            </a:r>
            <a:endParaRPr b="1" sz="1800">
              <a:solidFill>
                <a:srgbClr val="D95E00"/>
              </a:solidFill>
            </a:endParaRPr>
          </a:p>
        </p:txBody>
      </p:sp>
      <p:pic>
        <p:nvPicPr>
          <p:cNvPr id="89" name="Google Shape;89;p13"/>
          <p:cNvPicPr preferRelativeResize="0"/>
          <p:nvPr/>
        </p:nvPicPr>
        <p:blipFill>
          <a:blip r:embed="rId3">
            <a:alphaModFix/>
          </a:blip>
          <a:stretch>
            <a:fillRect/>
          </a:stretch>
        </p:blipFill>
        <p:spPr>
          <a:xfrm>
            <a:off x="153675" y="1346250"/>
            <a:ext cx="4262550" cy="2841725"/>
          </a:xfrm>
          <a:prstGeom prst="rect">
            <a:avLst/>
          </a:prstGeom>
          <a:noFill/>
          <a:ln>
            <a:noFill/>
          </a:ln>
        </p:spPr>
      </p:pic>
      <p:sp>
        <p:nvSpPr>
          <p:cNvPr id="90" name="Google Shape;90;p13"/>
          <p:cNvSpPr txBox="1"/>
          <p:nvPr/>
        </p:nvSpPr>
        <p:spPr>
          <a:xfrm>
            <a:off x="719400" y="4184050"/>
            <a:ext cx="3131100" cy="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Figure: Harvard Forest Virtual scene</a:t>
            </a:r>
            <a:endParaRPr/>
          </a:p>
        </p:txBody>
      </p:sp>
      <p:sp>
        <p:nvSpPr>
          <p:cNvPr id="91" name="Google Shape;91;p13"/>
          <p:cNvSpPr txBox="1"/>
          <p:nvPr/>
        </p:nvSpPr>
        <p:spPr>
          <a:xfrm>
            <a:off x="5207450" y="1108275"/>
            <a:ext cx="2742300" cy="3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txBox="1"/>
          <p:nvPr/>
        </p:nvSpPr>
        <p:spPr>
          <a:xfrm>
            <a:off x="5150625" y="983925"/>
            <a:ext cx="3882900" cy="35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Simulation</a:t>
            </a:r>
            <a:r>
              <a:rPr b="1" lang="en"/>
              <a:t> configuration:</a:t>
            </a:r>
            <a:endParaRPr b="1"/>
          </a:p>
          <a:p>
            <a:pPr indent="0" lvl="0" marL="0" rtl="0" algn="l">
              <a:spcBef>
                <a:spcPts val="0"/>
              </a:spcBef>
              <a:spcAft>
                <a:spcPts val="0"/>
              </a:spcAft>
              <a:buNone/>
            </a:pPr>
            <a:r>
              <a:t/>
            </a:r>
            <a:endParaRPr sz="1200"/>
          </a:p>
          <a:p>
            <a:pPr indent="-304800" lvl="0" marL="457200" rtl="0" algn="l">
              <a:spcBef>
                <a:spcPts val="0"/>
              </a:spcBef>
              <a:spcAft>
                <a:spcPts val="0"/>
              </a:spcAft>
              <a:buSzPts val="1200"/>
              <a:buAutoNum type="arabicPeriod"/>
            </a:pPr>
            <a:r>
              <a:rPr lang="en" sz="1200"/>
              <a:t>Flight height: 1000m</a:t>
            </a:r>
            <a:endParaRPr sz="1200"/>
          </a:p>
          <a:p>
            <a:pPr indent="-304800" lvl="0" marL="457200" rtl="0" algn="l">
              <a:spcBef>
                <a:spcPts val="0"/>
              </a:spcBef>
              <a:spcAft>
                <a:spcPts val="0"/>
              </a:spcAft>
              <a:buSzPts val="1200"/>
              <a:buAutoNum type="arabicPeriod"/>
            </a:pPr>
            <a:r>
              <a:rPr lang="en" sz="1200"/>
              <a:t>Footprint area: 1m</a:t>
            </a:r>
            <a:r>
              <a:rPr baseline="30000" lang="en" sz="1200"/>
              <a:t>2 </a:t>
            </a:r>
            <a:r>
              <a:rPr lang="en" sz="1200"/>
              <a:t>(At Nadir)</a:t>
            </a:r>
            <a:endParaRPr sz="1200"/>
          </a:p>
          <a:p>
            <a:pPr indent="-304800" lvl="0" marL="457200" rtl="0" algn="l">
              <a:spcBef>
                <a:spcPts val="0"/>
              </a:spcBef>
              <a:spcAft>
                <a:spcPts val="0"/>
              </a:spcAft>
              <a:buSzPts val="1200"/>
              <a:buAutoNum type="arabicPeriod"/>
            </a:pPr>
            <a:r>
              <a:rPr lang="en" sz="1200"/>
              <a:t>Pixel size: 50 microns</a:t>
            </a:r>
            <a:endParaRPr sz="1200"/>
          </a:p>
          <a:p>
            <a:pPr indent="-304800" lvl="0" marL="457200" rtl="0" algn="l">
              <a:spcBef>
                <a:spcPts val="0"/>
              </a:spcBef>
              <a:spcAft>
                <a:spcPts val="0"/>
              </a:spcAft>
              <a:buSzPts val="1200"/>
              <a:buAutoNum type="arabicPeriod"/>
            </a:pPr>
            <a:r>
              <a:rPr lang="en" sz="1200"/>
              <a:t>Scan type: Line scan </a:t>
            </a:r>
            <a:endParaRPr sz="1200"/>
          </a:p>
          <a:p>
            <a:pPr indent="-304800" lvl="0" marL="457200" rtl="0" algn="l">
              <a:spcBef>
                <a:spcPts val="0"/>
              </a:spcBef>
              <a:spcAft>
                <a:spcPts val="0"/>
              </a:spcAft>
              <a:buSzPts val="1200"/>
              <a:buAutoNum type="arabicPeriod"/>
            </a:pPr>
            <a:r>
              <a:rPr lang="en" sz="1200">
                <a:solidFill>
                  <a:schemeClr val="dk1"/>
                </a:solidFill>
                <a:highlight>
                  <a:srgbClr val="FFFFFF"/>
                </a:highlight>
              </a:rPr>
              <a:t>Tx. Spectral line center and width(Assuming Gaussian): 1064 nm, 1 nm</a:t>
            </a:r>
            <a:endParaRPr sz="1200">
              <a:solidFill>
                <a:schemeClr val="dk1"/>
              </a:solidFill>
              <a:highlight>
                <a:srgbClr val="FFFFFF"/>
              </a:highlight>
            </a:endParaRPr>
          </a:p>
          <a:p>
            <a:pPr indent="-304800" lvl="0" marL="457200" rtl="0" algn="l">
              <a:spcBef>
                <a:spcPts val="0"/>
              </a:spcBef>
              <a:spcAft>
                <a:spcPts val="0"/>
              </a:spcAft>
              <a:buClr>
                <a:schemeClr val="dk1"/>
              </a:buClr>
              <a:buSzPts val="1200"/>
              <a:buAutoNum type="arabicPeriod"/>
            </a:pPr>
            <a:r>
              <a:rPr lang="en" sz="1200">
                <a:solidFill>
                  <a:schemeClr val="dk1"/>
                </a:solidFill>
                <a:highlight>
                  <a:srgbClr val="FFFFFF"/>
                </a:highlight>
              </a:rPr>
              <a:t>Tx. Pulse duration (ns): 2 (truth), 4, 8, 10 (LVIS), 16</a:t>
            </a:r>
            <a:endParaRPr sz="1200">
              <a:solidFill>
                <a:schemeClr val="dk1"/>
              </a:solidFill>
              <a:highlight>
                <a:srgbClr val="FFFFFF"/>
              </a:highlight>
            </a:endParaRPr>
          </a:p>
          <a:p>
            <a:pPr indent="-304800" lvl="0" marL="457200" rtl="0" algn="l">
              <a:spcBef>
                <a:spcPts val="0"/>
              </a:spcBef>
              <a:spcAft>
                <a:spcPts val="0"/>
              </a:spcAft>
              <a:buClr>
                <a:schemeClr val="dk1"/>
              </a:buClr>
              <a:buSzPts val="1200"/>
              <a:buAutoNum type="arabicPeriod"/>
            </a:pPr>
            <a:r>
              <a:rPr lang="en" sz="1200">
                <a:solidFill>
                  <a:schemeClr val="dk1"/>
                </a:solidFill>
                <a:highlight>
                  <a:srgbClr val="FFFFFF"/>
                </a:highlight>
              </a:rPr>
              <a:t>Tx. Pulse Energy (joules): 5 mJ</a:t>
            </a:r>
            <a:endParaRPr sz="1200">
              <a:solidFill>
                <a:schemeClr val="dk1"/>
              </a:solidFill>
              <a:highlight>
                <a:srgbClr val="FFFFFF"/>
              </a:highlight>
            </a:endParaRPr>
          </a:p>
          <a:p>
            <a:pPr indent="-304800" lvl="0" marL="457200" rtl="0" algn="l">
              <a:spcBef>
                <a:spcPts val="0"/>
              </a:spcBef>
              <a:spcAft>
                <a:spcPts val="0"/>
              </a:spcAft>
              <a:buClr>
                <a:schemeClr val="dk1"/>
              </a:buClr>
              <a:buSzPts val="1200"/>
              <a:buAutoNum type="arabicPeriod"/>
            </a:pPr>
            <a:r>
              <a:rPr lang="en" sz="1200">
                <a:solidFill>
                  <a:schemeClr val="dk1"/>
                </a:solidFill>
                <a:highlight>
                  <a:srgbClr val="FFFFFF"/>
                </a:highlight>
              </a:rPr>
              <a:t>Sampling rate: 1ns</a:t>
            </a:r>
            <a:endParaRPr sz="1200">
              <a:solidFill>
                <a:schemeClr val="dk1"/>
              </a:solidFill>
              <a:highlight>
                <a:srgbClr val="FFFFFF"/>
              </a:highlight>
            </a:endParaRPr>
          </a:p>
          <a:p>
            <a:pPr indent="-304800" lvl="0" marL="457200" rtl="0" algn="l">
              <a:spcBef>
                <a:spcPts val="0"/>
              </a:spcBef>
              <a:spcAft>
                <a:spcPts val="0"/>
              </a:spcAft>
              <a:buClr>
                <a:schemeClr val="dk1"/>
              </a:buClr>
              <a:buSzPts val="1200"/>
              <a:buAutoNum type="arabicPeriod"/>
            </a:pPr>
            <a:r>
              <a:rPr lang="en" sz="1200">
                <a:solidFill>
                  <a:schemeClr val="dk1"/>
                </a:solidFill>
                <a:highlight>
                  <a:srgbClr val="FFFFFF"/>
                </a:highlight>
              </a:rPr>
              <a:t>Rx. Spectral bandpass: 10 nm (10x tx. bandpass) (sampling delta = 1/10th tx width)</a:t>
            </a:r>
            <a:endParaRPr sz="1200">
              <a:solidFill>
                <a:schemeClr val="dk1"/>
              </a:solidFill>
              <a:highlight>
                <a:srgbClr val="FFFFFF"/>
              </a:highlight>
            </a:endParaRPr>
          </a:p>
          <a:p>
            <a:pPr indent="-304800" lvl="0" marL="457200" rtl="0" algn="l">
              <a:spcBef>
                <a:spcPts val="0"/>
              </a:spcBef>
              <a:spcAft>
                <a:spcPts val="0"/>
              </a:spcAft>
              <a:buClr>
                <a:schemeClr val="dk1"/>
              </a:buClr>
              <a:buSzPts val="1200"/>
              <a:buAutoNum type="arabicPeriod"/>
            </a:pPr>
            <a:r>
              <a:rPr lang="en" sz="1200">
                <a:solidFill>
                  <a:schemeClr val="dk1"/>
                </a:solidFill>
                <a:highlight>
                  <a:srgbClr val="FFFFFF"/>
                </a:highlight>
              </a:rPr>
              <a:t>Simulated scene size: 20m x 20m</a:t>
            </a:r>
            <a:endParaRPr sz="1200">
              <a:solidFill>
                <a:schemeClr val="dk1"/>
              </a:solidFill>
              <a:highlight>
                <a:srgbClr val="FFFFFF"/>
              </a:highlight>
            </a:endParaRPr>
          </a:p>
          <a:p>
            <a:pPr indent="-304800" lvl="0" marL="457200" rtl="0" algn="l">
              <a:spcBef>
                <a:spcPts val="0"/>
              </a:spcBef>
              <a:spcAft>
                <a:spcPts val="0"/>
              </a:spcAft>
              <a:buClr>
                <a:schemeClr val="dk1"/>
              </a:buClr>
              <a:buSzPts val="1200"/>
              <a:buAutoNum type="arabicPeriod"/>
            </a:pPr>
            <a:r>
              <a:rPr lang="en" sz="1200">
                <a:solidFill>
                  <a:schemeClr val="dk1"/>
                </a:solidFill>
                <a:highlight>
                  <a:srgbClr val="FFFFFF"/>
                </a:highlight>
              </a:rPr>
              <a:t>Other parameters such as clock frequency and scan rate based on scene coverage requirement. </a:t>
            </a:r>
            <a:endParaRPr sz="1200">
              <a:solidFill>
                <a:schemeClr val="dk1"/>
              </a:solidFill>
              <a:highlight>
                <a:srgbClr val="FFFFFF"/>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0"/>
          <p:cNvSpPr txBox="1"/>
          <p:nvPr/>
        </p:nvSpPr>
        <p:spPr>
          <a:xfrm>
            <a:off x="111300" y="423025"/>
            <a:ext cx="8804700" cy="6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46102"/>
                </a:solidFill>
              </a:rPr>
              <a:t>Noise robustness (RL vs Gold Algorithm) (When noise only affects recorded waveforms but not the system contribution)</a:t>
            </a:r>
            <a:endParaRPr b="1" sz="1800">
              <a:solidFill>
                <a:srgbClr val="E46102"/>
              </a:solidFill>
            </a:endParaRPr>
          </a:p>
        </p:txBody>
      </p:sp>
      <p:sp>
        <p:nvSpPr>
          <p:cNvPr id="326" name="Google Shape;326;p40"/>
          <p:cNvSpPr txBox="1"/>
          <p:nvPr/>
        </p:nvSpPr>
        <p:spPr>
          <a:xfrm>
            <a:off x="111300" y="1087750"/>
            <a:ext cx="20325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Low Noise (NS = 0.1)</a:t>
            </a:r>
            <a:endParaRPr b="1">
              <a:solidFill>
                <a:schemeClr val="dk1"/>
              </a:solidFill>
            </a:endParaRPr>
          </a:p>
        </p:txBody>
      </p:sp>
      <p:pic>
        <p:nvPicPr>
          <p:cNvPr id="327" name="Google Shape;327;p40"/>
          <p:cNvPicPr preferRelativeResize="0"/>
          <p:nvPr/>
        </p:nvPicPr>
        <p:blipFill>
          <a:blip r:embed="rId3">
            <a:alphaModFix/>
          </a:blip>
          <a:stretch>
            <a:fillRect/>
          </a:stretch>
        </p:blipFill>
        <p:spPr>
          <a:xfrm>
            <a:off x="0" y="1549962"/>
            <a:ext cx="4643802" cy="2737200"/>
          </a:xfrm>
          <a:prstGeom prst="rect">
            <a:avLst/>
          </a:prstGeom>
          <a:noFill/>
          <a:ln>
            <a:noFill/>
          </a:ln>
        </p:spPr>
      </p:pic>
      <p:pic>
        <p:nvPicPr>
          <p:cNvPr id="328" name="Google Shape;328;p40"/>
          <p:cNvPicPr preferRelativeResize="0"/>
          <p:nvPr/>
        </p:nvPicPr>
        <p:blipFill>
          <a:blip r:embed="rId4">
            <a:alphaModFix/>
          </a:blip>
          <a:stretch>
            <a:fillRect/>
          </a:stretch>
        </p:blipFill>
        <p:spPr>
          <a:xfrm>
            <a:off x="4643800" y="1584184"/>
            <a:ext cx="4527601" cy="266872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41"/>
          <p:cNvPicPr preferRelativeResize="0"/>
          <p:nvPr/>
        </p:nvPicPr>
        <p:blipFill>
          <a:blip r:embed="rId3">
            <a:alphaModFix/>
          </a:blip>
          <a:stretch>
            <a:fillRect/>
          </a:stretch>
        </p:blipFill>
        <p:spPr>
          <a:xfrm>
            <a:off x="0" y="1496125"/>
            <a:ext cx="4700650" cy="2770725"/>
          </a:xfrm>
          <a:prstGeom prst="rect">
            <a:avLst/>
          </a:prstGeom>
          <a:noFill/>
          <a:ln>
            <a:noFill/>
          </a:ln>
        </p:spPr>
      </p:pic>
      <p:pic>
        <p:nvPicPr>
          <p:cNvPr id="334" name="Google Shape;334;p41"/>
          <p:cNvPicPr preferRelativeResize="0"/>
          <p:nvPr/>
        </p:nvPicPr>
        <p:blipFill>
          <a:blip r:embed="rId4">
            <a:alphaModFix/>
          </a:blip>
          <a:stretch>
            <a:fillRect/>
          </a:stretch>
        </p:blipFill>
        <p:spPr>
          <a:xfrm>
            <a:off x="4646075" y="1555850"/>
            <a:ext cx="4497925" cy="2651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2"/>
          <p:cNvSpPr txBox="1"/>
          <p:nvPr/>
        </p:nvSpPr>
        <p:spPr>
          <a:xfrm>
            <a:off x="179775" y="469600"/>
            <a:ext cx="25392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LVIS level</a:t>
            </a:r>
            <a:r>
              <a:rPr b="1" lang="en">
                <a:solidFill>
                  <a:schemeClr val="dk1"/>
                </a:solidFill>
              </a:rPr>
              <a:t> noise (NS = 1.0)</a:t>
            </a:r>
            <a:endParaRPr b="1">
              <a:solidFill>
                <a:schemeClr val="dk1"/>
              </a:solidFill>
            </a:endParaRPr>
          </a:p>
        </p:txBody>
      </p:sp>
      <p:pic>
        <p:nvPicPr>
          <p:cNvPr id="340" name="Google Shape;340;p42"/>
          <p:cNvPicPr preferRelativeResize="0"/>
          <p:nvPr/>
        </p:nvPicPr>
        <p:blipFill>
          <a:blip r:embed="rId3">
            <a:alphaModFix/>
          </a:blip>
          <a:stretch>
            <a:fillRect/>
          </a:stretch>
        </p:blipFill>
        <p:spPr>
          <a:xfrm>
            <a:off x="0" y="1486486"/>
            <a:ext cx="4604501" cy="2672352"/>
          </a:xfrm>
          <a:prstGeom prst="rect">
            <a:avLst/>
          </a:prstGeom>
          <a:noFill/>
          <a:ln>
            <a:noFill/>
          </a:ln>
        </p:spPr>
      </p:pic>
      <p:pic>
        <p:nvPicPr>
          <p:cNvPr id="341" name="Google Shape;341;p42"/>
          <p:cNvPicPr preferRelativeResize="0"/>
          <p:nvPr/>
        </p:nvPicPr>
        <p:blipFill>
          <a:blip r:embed="rId4">
            <a:alphaModFix/>
          </a:blip>
          <a:stretch>
            <a:fillRect/>
          </a:stretch>
        </p:blipFill>
        <p:spPr>
          <a:xfrm>
            <a:off x="4666625" y="1503112"/>
            <a:ext cx="4477375" cy="2639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43"/>
          <p:cNvPicPr preferRelativeResize="0"/>
          <p:nvPr/>
        </p:nvPicPr>
        <p:blipFill>
          <a:blip r:embed="rId3">
            <a:alphaModFix/>
          </a:blip>
          <a:stretch>
            <a:fillRect/>
          </a:stretch>
        </p:blipFill>
        <p:spPr>
          <a:xfrm>
            <a:off x="0" y="1391900"/>
            <a:ext cx="4670925" cy="2710901"/>
          </a:xfrm>
          <a:prstGeom prst="rect">
            <a:avLst/>
          </a:prstGeom>
          <a:noFill/>
          <a:ln>
            <a:noFill/>
          </a:ln>
        </p:spPr>
      </p:pic>
      <p:pic>
        <p:nvPicPr>
          <p:cNvPr id="347" name="Google Shape;347;p43"/>
          <p:cNvPicPr preferRelativeResize="0"/>
          <p:nvPr/>
        </p:nvPicPr>
        <p:blipFill>
          <a:blip r:embed="rId4">
            <a:alphaModFix/>
          </a:blip>
          <a:stretch>
            <a:fillRect/>
          </a:stretch>
        </p:blipFill>
        <p:spPr>
          <a:xfrm>
            <a:off x="4732550" y="1447214"/>
            <a:ext cx="4411449" cy="260025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4"/>
          <p:cNvSpPr txBox="1"/>
          <p:nvPr/>
        </p:nvSpPr>
        <p:spPr>
          <a:xfrm>
            <a:off x="102725" y="4588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High</a:t>
            </a:r>
            <a:r>
              <a:rPr b="1" lang="en">
                <a:solidFill>
                  <a:schemeClr val="dk1"/>
                </a:solidFill>
              </a:rPr>
              <a:t> noise (NS = 10)</a:t>
            </a:r>
            <a:endParaRPr b="1">
              <a:solidFill>
                <a:schemeClr val="dk1"/>
              </a:solidFill>
            </a:endParaRPr>
          </a:p>
        </p:txBody>
      </p:sp>
      <p:pic>
        <p:nvPicPr>
          <p:cNvPr id="353" name="Google Shape;353;p44"/>
          <p:cNvPicPr preferRelativeResize="0"/>
          <p:nvPr/>
        </p:nvPicPr>
        <p:blipFill>
          <a:blip r:embed="rId3">
            <a:alphaModFix/>
          </a:blip>
          <a:stretch>
            <a:fillRect/>
          </a:stretch>
        </p:blipFill>
        <p:spPr>
          <a:xfrm>
            <a:off x="0" y="1218738"/>
            <a:ext cx="4712125" cy="2706025"/>
          </a:xfrm>
          <a:prstGeom prst="rect">
            <a:avLst/>
          </a:prstGeom>
          <a:noFill/>
          <a:ln>
            <a:noFill/>
          </a:ln>
        </p:spPr>
      </p:pic>
      <p:pic>
        <p:nvPicPr>
          <p:cNvPr id="354" name="Google Shape;354;p44"/>
          <p:cNvPicPr preferRelativeResize="0"/>
          <p:nvPr/>
        </p:nvPicPr>
        <p:blipFill>
          <a:blip r:embed="rId4">
            <a:alphaModFix/>
          </a:blip>
          <a:stretch>
            <a:fillRect/>
          </a:stretch>
        </p:blipFill>
        <p:spPr>
          <a:xfrm>
            <a:off x="4712125" y="1265598"/>
            <a:ext cx="4431874" cy="261231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45"/>
          <p:cNvPicPr preferRelativeResize="0"/>
          <p:nvPr/>
        </p:nvPicPr>
        <p:blipFill>
          <a:blip r:embed="rId3">
            <a:alphaModFix/>
          </a:blip>
          <a:stretch>
            <a:fillRect/>
          </a:stretch>
        </p:blipFill>
        <p:spPr>
          <a:xfrm>
            <a:off x="0" y="807775"/>
            <a:ext cx="4686125" cy="2719725"/>
          </a:xfrm>
          <a:prstGeom prst="rect">
            <a:avLst/>
          </a:prstGeom>
          <a:noFill/>
          <a:ln>
            <a:noFill/>
          </a:ln>
        </p:spPr>
      </p:pic>
      <p:pic>
        <p:nvPicPr>
          <p:cNvPr id="360" name="Google Shape;360;p45"/>
          <p:cNvPicPr preferRelativeResize="0"/>
          <p:nvPr/>
        </p:nvPicPr>
        <p:blipFill>
          <a:blip r:embed="rId4">
            <a:alphaModFix/>
          </a:blip>
          <a:stretch>
            <a:fillRect/>
          </a:stretch>
        </p:blipFill>
        <p:spPr>
          <a:xfrm>
            <a:off x="4686125" y="857725"/>
            <a:ext cx="4444626" cy="2619800"/>
          </a:xfrm>
          <a:prstGeom prst="rect">
            <a:avLst/>
          </a:prstGeom>
          <a:noFill/>
          <a:ln>
            <a:noFill/>
          </a:ln>
        </p:spPr>
      </p:pic>
      <p:sp>
        <p:nvSpPr>
          <p:cNvPr id="361" name="Google Shape;361;p45"/>
          <p:cNvSpPr txBox="1"/>
          <p:nvPr/>
        </p:nvSpPr>
        <p:spPr>
          <a:xfrm>
            <a:off x="0" y="3739500"/>
            <a:ext cx="9144000" cy="1198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With the increase in noise levels, the number of iteration should be decreased relatively so as to preserve the shape of signal in expense of allowing some noisy peaks to appear.(</a:t>
            </a:r>
            <a:r>
              <a:rPr b="1" lang="en"/>
              <a:t>Gold preserve better</a:t>
            </a:r>
            <a:r>
              <a:rPr lang="en"/>
              <a: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However if we are just interested in peak location and not their shape higher number of iterations produce better results even in noisy signals (</a:t>
            </a:r>
            <a:r>
              <a:rPr b="1" lang="en"/>
              <a:t>RL performs better</a:t>
            </a:r>
            <a:r>
              <a:rPr lang="en"/>
              <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6"/>
          <p:cNvSpPr txBox="1"/>
          <p:nvPr/>
        </p:nvSpPr>
        <p:spPr>
          <a:xfrm>
            <a:off x="111300" y="409325"/>
            <a:ext cx="57786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46102"/>
                </a:solidFill>
              </a:rPr>
              <a:t>Noise robustness (Boosted: RL vs Gold Algorithm)</a:t>
            </a:r>
            <a:endParaRPr b="1" sz="1800">
              <a:solidFill>
                <a:srgbClr val="E46102"/>
              </a:solidFill>
            </a:endParaRPr>
          </a:p>
        </p:txBody>
      </p:sp>
      <p:pic>
        <p:nvPicPr>
          <p:cNvPr id="367" name="Google Shape;367;p46"/>
          <p:cNvPicPr preferRelativeResize="0"/>
          <p:nvPr/>
        </p:nvPicPr>
        <p:blipFill>
          <a:blip r:embed="rId3">
            <a:alphaModFix/>
          </a:blip>
          <a:stretch>
            <a:fillRect/>
          </a:stretch>
        </p:blipFill>
        <p:spPr>
          <a:xfrm>
            <a:off x="0" y="1721025"/>
            <a:ext cx="4699126" cy="2769826"/>
          </a:xfrm>
          <a:prstGeom prst="rect">
            <a:avLst/>
          </a:prstGeom>
          <a:noFill/>
          <a:ln>
            <a:noFill/>
          </a:ln>
        </p:spPr>
      </p:pic>
      <p:sp>
        <p:nvSpPr>
          <p:cNvPr id="368" name="Google Shape;368;p46"/>
          <p:cNvSpPr txBox="1"/>
          <p:nvPr/>
        </p:nvSpPr>
        <p:spPr>
          <a:xfrm>
            <a:off x="111300" y="935350"/>
            <a:ext cx="20325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Low Noise (NS = 0.1)</a:t>
            </a:r>
            <a:endParaRPr b="1">
              <a:solidFill>
                <a:schemeClr val="dk1"/>
              </a:solidFill>
            </a:endParaRPr>
          </a:p>
        </p:txBody>
      </p:sp>
      <p:pic>
        <p:nvPicPr>
          <p:cNvPr id="369" name="Google Shape;369;p46"/>
          <p:cNvPicPr preferRelativeResize="0"/>
          <p:nvPr/>
        </p:nvPicPr>
        <p:blipFill>
          <a:blip r:embed="rId4">
            <a:alphaModFix/>
          </a:blip>
          <a:stretch>
            <a:fillRect/>
          </a:stretch>
        </p:blipFill>
        <p:spPr>
          <a:xfrm>
            <a:off x="4664075" y="1785625"/>
            <a:ext cx="4479924" cy="26406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47"/>
          <p:cNvPicPr preferRelativeResize="0"/>
          <p:nvPr/>
        </p:nvPicPr>
        <p:blipFill>
          <a:blip r:embed="rId3">
            <a:alphaModFix/>
          </a:blip>
          <a:stretch>
            <a:fillRect/>
          </a:stretch>
        </p:blipFill>
        <p:spPr>
          <a:xfrm>
            <a:off x="0" y="1353847"/>
            <a:ext cx="4573249" cy="2695602"/>
          </a:xfrm>
          <a:prstGeom prst="rect">
            <a:avLst/>
          </a:prstGeom>
          <a:noFill/>
          <a:ln>
            <a:noFill/>
          </a:ln>
        </p:spPr>
      </p:pic>
      <p:pic>
        <p:nvPicPr>
          <p:cNvPr id="375" name="Google Shape;375;p47"/>
          <p:cNvPicPr preferRelativeResize="0"/>
          <p:nvPr/>
        </p:nvPicPr>
        <p:blipFill>
          <a:blip r:embed="rId4">
            <a:alphaModFix/>
          </a:blip>
          <a:stretch>
            <a:fillRect/>
          </a:stretch>
        </p:blipFill>
        <p:spPr>
          <a:xfrm>
            <a:off x="4573250" y="1353825"/>
            <a:ext cx="4573249" cy="269563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8"/>
          <p:cNvSpPr txBox="1"/>
          <p:nvPr/>
        </p:nvSpPr>
        <p:spPr>
          <a:xfrm>
            <a:off x="179775" y="469600"/>
            <a:ext cx="25392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LVIS level noise (NS = 1.0)</a:t>
            </a:r>
            <a:endParaRPr b="1">
              <a:solidFill>
                <a:schemeClr val="dk1"/>
              </a:solidFill>
            </a:endParaRPr>
          </a:p>
        </p:txBody>
      </p:sp>
      <p:pic>
        <p:nvPicPr>
          <p:cNvPr id="381" name="Google Shape;381;p48"/>
          <p:cNvPicPr preferRelativeResize="0"/>
          <p:nvPr/>
        </p:nvPicPr>
        <p:blipFill>
          <a:blip r:embed="rId3">
            <a:alphaModFix/>
          </a:blip>
          <a:stretch>
            <a:fillRect/>
          </a:stretch>
        </p:blipFill>
        <p:spPr>
          <a:xfrm>
            <a:off x="0" y="1385400"/>
            <a:ext cx="4551502" cy="2682825"/>
          </a:xfrm>
          <a:prstGeom prst="rect">
            <a:avLst/>
          </a:prstGeom>
          <a:noFill/>
          <a:ln>
            <a:noFill/>
          </a:ln>
        </p:spPr>
      </p:pic>
      <p:pic>
        <p:nvPicPr>
          <p:cNvPr id="382" name="Google Shape;382;p48"/>
          <p:cNvPicPr preferRelativeResize="0"/>
          <p:nvPr/>
        </p:nvPicPr>
        <p:blipFill>
          <a:blip r:embed="rId4">
            <a:alphaModFix/>
          </a:blip>
          <a:stretch>
            <a:fillRect/>
          </a:stretch>
        </p:blipFill>
        <p:spPr>
          <a:xfrm>
            <a:off x="4551502" y="1385400"/>
            <a:ext cx="4551524" cy="2682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49"/>
          <p:cNvPicPr preferRelativeResize="0"/>
          <p:nvPr/>
        </p:nvPicPr>
        <p:blipFill>
          <a:blip r:embed="rId3">
            <a:alphaModFix/>
          </a:blip>
          <a:stretch>
            <a:fillRect/>
          </a:stretch>
        </p:blipFill>
        <p:spPr>
          <a:xfrm>
            <a:off x="0" y="1194763"/>
            <a:ext cx="4672224" cy="2753975"/>
          </a:xfrm>
          <a:prstGeom prst="rect">
            <a:avLst/>
          </a:prstGeom>
          <a:noFill/>
          <a:ln>
            <a:noFill/>
          </a:ln>
        </p:spPr>
      </p:pic>
      <p:pic>
        <p:nvPicPr>
          <p:cNvPr id="388" name="Google Shape;388;p49"/>
          <p:cNvPicPr preferRelativeResize="0"/>
          <p:nvPr/>
        </p:nvPicPr>
        <p:blipFill>
          <a:blip r:embed="rId4">
            <a:alphaModFix/>
          </a:blip>
          <a:stretch>
            <a:fillRect/>
          </a:stretch>
        </p:blipFill>
        <p:spPr>
          <a:xfrm>
            <a:off x="4636675" y="1291950"/>
            <a:ext cx="4507326" cy="2656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nvSpPr>
        <p:spPr>
          <a:xfrm>
            <a:off x="86950" y="445800"/>
            <a:ext cx="1618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D95E00"/>
                </a:solidFill>
              </a:rPr>
              <a:t>Pulse width</a:t>
            </a:r>
            <a:endParaRPr b="1" sz="1800">
              <a:solidFill>
                <a:srgbClr val="D95E00"/>
              </a:solidFill>
            </a:endParaRPr>
          </a:p>
        </p:txBody>
      </p:sp>
      <p:pic>
        <p:nvPicPr>
          <p:cNvPr id="98" name="Google Shape;98;p14"/>
          <p:cNvPicPr preferRelativeResize="0"/>
          <p:nvPr/>
        </p:nvPicPr>
        <p:blipFill>
          <a:blip r:embed="rId3">
            <a:alphaModFix/>
          </a:blip>
          <a:stretch>
            <a:fillRect/>
          </a:stretch>
        </p:blipFill>
        <p:spPr>
          <a:xfrm>
            <a:off x="1732577" y="1495200"/>
            <a:ext cx="5703449" cy="1391075"/>
          </a:xfrm>
          <a:prstGeom prst="rect">
            <a:avLst/>
          </a:prstGeom>
          <a:noFill/>
          <a:ln>
            <a:noFill/>
          </a:ln>
        </p:spPr>
      </p:pic>
      <p:sp>
        <p:nvSpPr>
          <p:cNvPr id="99" name="Google Shape;99;p14"/>
          <p:cNvSpPr txBox="1"/>
          <p:nvPr/>
        </p:nvSpPr>
        <p:spPr>
          <a:xfrm>
            <a:off x="2240670" y="2885325"/>
            <a:ext cx="576900" cy="1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Truth</a:t>
            </a:r>
            <a:endParaRPr sz="1000">
              <a:latin typeface="Times New Roman"/>
              <a:ea typeface="Times New Roman"/>
              <a:cs typeface="Times New Roman"/>
              <a:sym typeface="Times New Roman"/>
            </a:endParaRPr>
          </a:p>
        </p:txBody>
      </p:sp>
      <p:sp>
        <p:nvSpPr>
          <p:cNvPr id="100" name="Google Shape;100;p14"/>
          <p:cNvSpPr txBox="1"/>
          <p:nvPr/>
        </p:nvSpPr>
        <p:spPr>
          <a:xfrm>
            <a:off x="6458924" y="2885322"/>
            <a:ext cx="576900" cy="1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Actual</a:t>
            </a:r>
            <a:endParaRPr sz="1000">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0"/>
          <p:cNvSpPr txBox="1"/>
          <p:nvPr/>
        </p:nvSpPr>
        <p:spPr>
          <a:xfrm>
            <a:off x="102725" y="4588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High noise (NS = 10)</a:t>
            </a:r>
            <a:endParaRPr b="1">
              <a:solidFill>
                <a:schemeClr val="dk1"/>
              </a:solidFill>
            </a:endParaRPr>
          </a:p>
        </p:txBody>
      </p:sp>
      <p:pic>
        <p:nvPicPr>
          <p:cNvPr id="394" name="Google Shape;394;p50"/>
          <p:cNvPicPr preferRelativeResize="0"/>
          <p:nvPr/>
        </p:nvPicPr>
        <p:blipFill>
          <a:blip r:embed="rId3">
            <a:alphaModFix/>
          </a:blip>
          <a:stretch>
            <a:fillRect/>
          </a:stretch>
        </p:blipFill>
        <p:spPr>
          <a:xfrm>
            <a:off x="0" y="1232800"/>
            <a:ext cx="4638726" cy="2692200"/>
          </a:xfrm>
          <a:prstGeom prst="rect">
            <a:avLst/>
          </a:prstGeom>
          <a:noFill/>
          <a:ln>
            <a:noFill/>
          </a:ln>
        </p:spPr>
      </p:pic>
      <p:pic>
        <p:nvPicPr>
          <p:cNvPr id="395" name="Google Shape;395;p50"/>
          <p:cNvPicPr preferRelativeResize="0"/>
          <p:nvPr/>
        </p:nvPicPr>
        <p:blipFill>
          <a:blip r:embed="rId4">
            <a:alphaModFix/>
          </a:blip>
          <a:stretch>
            <a:fillRect/>
          </a:stretch>
        </p:blipFill>
        <p:spPr>
          <a:xfrm>
            <a:off x="4667875" y="1269113"/>
            <a:ext cx="4444217" cy="2619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51"/>
          <p:cNvPicPr preferRelativeResize="0"/>
          <p:nvPr/>
        </p:nvPicPr>
        <p:blipFill>
          <a:blip r:embed="rId3">
            <a:alphaModFix/>
          </a:blip>
          <a:stretch>
            <a:fillRect/>
          </a:stretch>
        </p:blipFill>
        <p:spPr>
          <a:xfrm>
            <a:off x="0" y="1179900"/>
            <a:ext cx="4552774" cy="2683575"/>
          </a:xfrm>
          <a:prstGeom prst="rect">
            <a:avLst/>
          </a:prstGeom>
          <a:noFill/>
          <a:ln>
            <a:noFill/>
          </a:ln>
        </p:spPr>
      </p:pic>
      <p:pic>
        <p:nvPicPr>
          <p:cNvPr id="401" name="Google Shape;401;p51"/>
          <p:cNvPicPr preferRelativeResize="0"/>
          <p:nvPr/>
        </p:nvPicPr>
        <p:blipFill>
          <a:blip r:embed="rId4">
            <a:alphaModFix/>
          </a:blip>
          <a:stretch>
            <a:fillRect/>
          </a:stretch>
        </p:blipFill>
        <p:spPr>
          <a:xfrm>
            <a:off x="4552775" y="1200537"/>
            <a:ext cx="4552774" cy="2642301"/>
          </a:xfrm>
          <a:prstGeom prst="rect">
            <a:avLst/>
          </a:prstGeom>
          <a:noFill/>
          <a:ln>
            <a:noFill/>
          </a:ln>
        </p:spPr>
      </p:pic>
      <p:sp>
        <p:nvSpPr>
          <p:cNvPr id="402" name="Google Shape;402;p51"/>
          <p:cNvSpPr txBox="1"/>
          <p:nvPr/>
        </p:nvSpPr>
        <p:spPr>
          <a:xfrm>
            <a:off x="0" y="4213225"/>
            <a:ext cx="7715700" cy="619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Same conclusion as general RL and Gold algorithm. Just faster solution.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2"/>
          <p:cNvSpPr txBox="1"/>
          <p:nvPr/>
        </p:nvSpPr>
        <p:spPr>
          <a:xfrm>
            <a:off x="136925" y="371375"/>
            <a:ext cx="30459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D95E00"/>
                </a:solidFill>
              </a:rPr>
              <a:t>Noisy System Responses</a:t>
            </a:r>
            <a:endParaRPr b="1" sz="1800">
              <a:solidFill>
                <a:srgbClr val="D95E00"/>
              </a:solidFill>
            </a:endParaRPr>
          </a:p>
        </p:txBody>
      </p:sp>
      <p:pic>
        <p:nvPicPr>
          <p:cNvPr id="408" name="Google Shape;408;p52"/>
          <p:cNvPicPr preferRelativeResize="0"/>
          <p:nvPr/>
        </p:nvPicPr>
        <p:blipFill>
          <a:blip r:embed="rId3">
            <a:alphaModFix/>
          </a:blip>
          <a:stretch>
            <a:fillRect/>
          </a:stretch>
        </p:blipFill>
        <p:spPr>
          <a:xfrm>
            <a:off x="2145450" y="905525"/>
            <a:ext cx="2355348" cy="1547650"/>
          </a:xfrm>
          <a:prstGeom prst="rect">
            <a:avLst/>
          </a:prstGeom>
          <a:noFill/>
          <a:ln>
            <a:noFill/>
          </a:ln>
        </p:spPr>
      </p:pic>
      <p:pic>
        <p:nvPicPr>
          <p:cNvPr id="409" name="Google Shape;409;p52"/>
          <p:cNvPicPr preferRelativeResize="0"/>
          <p:nvPr/>
        </p:nvPicPr>
        <p:blipFill>
          <a:blip r:embed="rId4">
            <a:alphaModFix/>
          </a:blip>
          <a:stretch>
            <a:fillRect/>
          </a:stretch>
        </p:blipFill>
        <p:spPr>
          <a:xfrm>
            <a:off x="4500794" y="854377"/>
            <a:ext cx="2355351" cy="1547651"/>
          </a:xfrm>
          <a:prstGeom prst="rect">
            <a:avLst/>
          </a:prstGeom>
          <a:noFill/>
          <a:ln>
            <a:noFill/>
          </a:ln>
        </p:spPr>
      </p:pic>
      <p:pic>
        <p:nvPicPr>
          <p:cNvPr id="410" name="Google Shape;410;p52"/>
          <p:cNvPicPr preferRelativeResize="0"/>
          <p:nvPr/>
        </p:nvPicPr>
        <p:blipFill>
          <a:blip r:embed="rId5">
            <a:alphaModFix/>
          </a:blip>
          <a:stretch>
            <a:fillRect/>
          </a:stretch>
        </p:blipFill>
        <p:spPr>
          <a:xfrm>
            <a:off x="6856150" y="823606"/>
            <a:ext cx="2287850" cy="1503284"/>
          </a:xfrm>
          <a:prstGeom prst="rect">
            <a:avLst/>
          </a:prstGeom>
          <a:noFill/>
          <a:ln>
            <a:noFill/>
          </a:ln>
        </p:spPr>
      </p:pic>
      <p:pic>
        <p:nvPicPr>
          <p:cNvPr id="411" name="Google Shape;411;p52"/>
          <p:cNvPicPr preferRelativeResize="0"/>
          <p:nvPr/>
        </p:nvPicPr>
        <p:blipFill>
          <a:blip r:embed="rId6">
            <a:alphaModFix/>
          </a:blip>
          <a:stretch>
            <a:fillRect/>
          </a:stretch>
        </p:blipFill>
        <p:spPr>
          <a:xfrm>
            <a:off x="17580" y="3205138"/>
            <a:ext cx="2216359" cy="1456325"/>
          </a:xfrm>
          <a:prstGeom prst="rect">
            <a:avLst/>
          </a:prstGeom>
          <a:noFill/>
          <a:ln>
            <a:noFill/>
          </a:ln>
        </p:spPr>
      </p:pic>
      <p:pic>
        <p:nvPicPr>
          <p:cNvPr id="412" name="Google Shape;412;p52"/>
          <p:cNvPicPr preferRelativeResize="0"/>
          <p:nvPr/>
        </p:nvPicPr>
        <p:blipFill>
          <a:blip r:embed="rId7">
            <a:alphaModFix/>
          </a:blip>
          <a:stretch>
            <a:fillRect/>
          </a:stretch>
        </p:blipFill>
        <p:spPr>
          <a:xfrm>
            <a:off x="2219885" y="3197728"/>
            <a:ext cx="2287850" cy="1467590"/>
          </a:xfrm>
          <a:prstGeom prst="rect">
            <a:avLst/>
          </a:prstGeom>
          <a:noFill/>
          <a:ln>
            <a:noFill/>
          </a:ln>
        </p:spPr>
      </p:pic>
      <p:pic>
        <p:nvPicPr>
          <p:cNvPr id="413" name="Google Shape;413;p52"/>
          <p:cNvPicPr preferRelativeResize="0"/>
          <p:nvPr/>
        </p:nvPicPr>
        <p:blipFill>
          <a:blip r:embed="rId8">
            <a:alphaModFix/>
          </a:blip>
          <a:stretch>
            <a:fillRect/>
          </a:stretch>
        </p:blipFill>
        <p:spPr>
          <a:xfrm>
            <a:off x="4534550" y="3168381"/>
            <a:ext cx="2355350" cy="1510874"/>
          </a:xfrm>
          <a:prstGeom prst="rect">
            <a:avLst/>
          </a:prstGeom>
          <a:noFill/>
          <a:ln>
            <a:noFill/>
          </a:ln>
        </p:spPr>
      </p:pic>
      <p:pic>
        <p:nvPicPr>
          <p:cNvPr id="414" name="Google Shape;414;p52"/>
          <p:cNvPicPr preferRelativeResize="0"/>
          <p:nvPr/>
        </p:nvPicPr>
        <p:blipFill>
          <a:blip r:embed="rId9">
            <a:alphaModFix/>
          </a:blip>
          <a:stretch>
            <a:fillRect/>
          </a:stretch>
        </p:blipFill>
        <p:spPr>
          <a:xfrm>
            <a:off x="6856150" y="3179925"/>
            <a:ext cx="2287850" cy="1467590"/>
          </a:xfrm>
          <a:prstGeom prst="rect">
            <a:avLst/>
          </a:prstGeom>
          <a:noFill/>
          <a:ln>
            <a:noFill/>
          </a:ln>
        </p:spPr>
      </p:pic>
      <p:pic>
        <p:nvPicPr>
          <p:cNvPr id="415" name="Google Shape;415;p52"/>
          <p:cNvPicPr preferRelativeResize="0"/>
          <p:nvPr/>
        </p:nvPicPr>
        <p:blipFill>
          <a:blip r:embed="rId10">
            <a:alphaModFix/>
          </a:blip>
          <a:stretch>
            <a:fillRect/>
          </a:stretch>
        </p:blipFill>
        <p:spPr>
          <a:xfrm>
            <a:off x="0" y="939425"/>
            <a:ext cx="2145450" cy="1409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3"/>
          <p:cNvSpPr txBox="1"/>
          <p:nvPr/>
        </p:nvSpPr>
        <p:spPr>
          <a:xfrm>
            <a:off x="0" y="381000"/>
            <a:ext cx="8887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E46102"/>
                </a:solidFill>
              </a:rPr>
              <a:t>Noise robustness (RL vs Gold Algorithm) (When noise affects both recorded waveforms and the system contribution (practical))</a:t>
            </a:r>
            <a:endParaRPr b="1" sz="1800">
              <a:solidFill>
                <a:srgbClr val="E46102"/>
              </a:solidFill>
            </a:endParaRPr>
          </a:p>
        </p:txBody>
      </p:sp>
      <p:sp>
        <p:nvSpPr>
          <p:cNvPr id="421" name="Google Shape;421;p53"/>
          <p:cNvSpPr txBox="1"/>
          <p:nvPr/>
        </p:nvSpPr>
        <p:spPr>
          <a:xfrm>
            <a:off x="35100" y="1087750"/>
            <a:ext cx="20325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Low Noise (NS = 0.1)</a:t>
            </a:r>
            <a:endParaRPr b="1">
              <a:solidFill>
                <a:schemeClr val="dk1"/>
              </a:solidFill>
            </a:endParaRPr>
          </a:p>
        </p:txBody>
      </p:sp>
      <p:pic>
        <p:nvPicPr>
          <p:cNvPr id="422" name="Google Shape;422;p53"/>
          <p:cNvPicPr preferRelativeResize="0"/>
          <p:nvPr/>
        </p:nvPicPr>
        <p:blipFill>
          <a:blip r:embed="rId3">
            <a:alphaModFix/>
          </a:blip>
          <a:stretch>
            <a:fillRect/>
          </a:stretch>
        </p:blipFill>
        <p:spPr>
          <a:xfrm>
            <a:off x="35100" y="1910950"/>
            <a:ext cx="3839201" cy="2137425"/>
          </a:xfrm>
          <a:prstGeom prst="rect">
            <a:avLst/>
          </a:prstGeom>
          <a:noFill/>
          <a:ln>
            <a:noFill/>
          </a:ln>
        </p:spPr>
      </p:pic>
      <p:pic>
        <p:nvPicPr>
          <p:cNvPr id="423" name="Google Shape;423;p53"/>
          <p:cNvPicPr preferRelativeResize="0"/>
          <p:nvPr/>
        </p:nvPicPr>
        <p:blipFill>
          <a:blip r:embed="rId4">
            <a:alphaModFix/>
          </a:blip>
          <a:stretch>
            <a:fillRect/>
          </a:stretch>
        </p:blipFill>
        <p:spPr>
          <a:xfrm>
            <a:off x="4427675" y="1792188"/>
            <a:ext cx="4099424" cy="2374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54"/>
          <p:cNvPicPr preferRelativeResize="0"/>
          <p:nvPr/>
        </p:nvPicPr>
        <p:blipFill>
          <a:blip r:embed="rId3">
            <a:alphaModFix/>
          </a:blip>
          <a:stretch>
            <a:fillRect/>
          </a:stretch>
        </p:blipFill>
        <p:spPr>
          <a:xfrm>
            <a:off x="4367975" y="1555675"/>
            <a:ext cx="4137851" cy="2397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5"/>
          <p:cNvSpPr txBox="1"/>
          <p:nvPr/>
        </p:nvSpPr>
        <p:spPr>
          <a:xfrm>
            <a:off x="179775" y="469600"/>
            <a:ext cx="25392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LVIS level noise (NS = 1.0)</a:t>
            </a:r>
            <a:endParaRPr b="1">
              <a:solidFill>
                <a:schemeClr val="dk1"/>
              </a:solidFill>
            </a:endParaRPr>
          </a:p>
        </p:txBody>
      </p:sp>
      <p:pic>
        <p:nvPicPr>
          <p:cNvPr id="434" name="Google Shape;434;p55"/>
          <p:cNvPicPr preferRelativeResize="0"/>
          <p:nvPr/>
        </p:nvPicPr>
        <p:blipFill>
          <a:blip r:embed="rId3">
            <a:alphaModFix/>
          </a:blip>
          <a:stretch>
            <a:fillRect/>
          </a:stretch>
        </p:blipFill>
        <p:spPr>
          <a:xfrm>
            <a:off x="4520050" y="1322126"/>
            <a:ext cx="4442976" cy="2573975"/>
          </a:xfrm>
          <a:prstGeom prst="rect">
            <a:avLst/>
          </a:prstGeom>
          <a:noFill/>
          <a:ln>
            <a:noFill/>
          </a:ln>
        </p:spPr>
      </p:pic>
      <p:pic>
        <p:nvPicPr>
          <p:cNvPr id="435" name="Google Shape;435;p55"/>
          <p:cNvPicPr preferRelativeResize="0"/>
          <p:nvPr/>
        </p:nvPicPr>
        <p:blipFill>
          <a:blip r:embed="rId4">
            <a:alphaModFix/>
          </a:blip>
          <a:stretch>
            <a:fillRect/>
          </a:stretch>
        </p:blipFill>
        <p:spPr>
          <a:xfrm>
            <a:off x="0" y="1388425"/>
            <a:ext cx="4163475" cy="2412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6"/>
          <p:cNvSpPr txBox="1"/>
          <p:nvPr/>
        </p:nvSpPr>
        <p:spPr>
          <a:xfrm>
            <a:off x="76200" y="4572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High noise (NS = 10)</a:t>
            </a:r>
            <a:endParaRPr b="1">
              <a:solidFill>
                <a:schemeClr val="dk1"/>
              </a:solidFill>
            </a:endParaRPr>
          </a:p>
        </p:txBody>
      </p:sp>
      <p:pic>
        <p:nvPicPr>
          <p:cNvPr id="441" name="Google Shape;441;p56"/>
          <p:cNvPicPr preferRelativeResize="0"/>
          <p:nvPr/>
        </p:nvPicPr>
        <p:blipFill>
          <a:blip r:embed="rId3">
            <a:alphaModFix/>
          </a:blip>
          <a:stretch>
            <a:fillRect/>
          </a:stretch>
        </p:blipFill>
        <p:spPr>
          <a:xfrm>
            <a:off x="4712750" y="1270950"/>
            <a:ext cx="4250275" cy="2462350"/>
          </a:xfrm>
          <a:prstGeom prst="rect">
            <a:avLst/>
          </a:prstGeom>
          <a:noFill/>
          <a:ln>
            <a:noFill/>
          </a:ln>
        </p:spPr>
      </p:pic>
      <p:pic>
        <p:nvPicPr>
          <p:cNvPr id="442" name="Google Shape;442;p56"/>
          <p:cNvPicPr preferRelativeResize="0"/>
          <p:nvPr/>
        </p:nvPicPr>
        <p:blipFill>
          <a:blip r:embed="rId4">
            <a:alphaModFix/>
          </a:blip>
          <a:stretch>
            <a:fillRect/>
          </a:stretch>
        </p:blipFill>
        <p:spPr>
          <a:xfrm>
            <a:off x="0" y="1336626"/>
            <a:ext cx="4067301" cy="23563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7"/>
          <p:cNvSpPr txBox="1"/>
          <p:nvPr/>
        </p:nvSpPr>
        <p:spPr>
          <a:xfrm>
            <a:off x="152400" y="457200"/>
            <a:ext cx="911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E46102"/>
                </a:solidFill>
              </a:rPr>
              <a:t>Noise robustness (Boosted RL vs Gold Algorithm) (When noise affects both recorded waveforms and the system contribution (practical))</a:t>
            </a:r>
            <a:endParaRPr/>
          </a:p>
        </p:txBody>
      </p:sp>
      <p:sp>
        <p:nvSpPr>
          <p:cNvPr id="448" name="Google Shape;448;p57"/>
          <p:cNvSpPr txBox="1"/>
          <p:nvPr/>
        </p:nvSpPr>
        <p:spPr>
          <a:xfrm>
            <a:off x="152400" y="12192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Low Noise (NS = 0.1)</a:t>
            </a:r>
            <a:endParaRPr b="1">
              <a:solidFill>
                <a:schemeClr val="dk1"/>
              </a:solidFill>
            </a:endParaRPr>
          </a:p>
        </p:txBody>
      </p:sp>
      <p:pic>
        <p:nvPicPr>
          <p:cNvPr id="449" name="Google Shape;449;p57"/>
          <p:cNvPicPr preferRelativeResize="0"/>
          <p:nvPr/>
        </p:nvPicPr>
        <p:blipFill>
          <a:blip r:embed="rId3">
            <a:alphaModFix/>
          </a:blip>
          <a:stretch>
            <a:fillRect/>
          </a:stretch>
        </p:blipFill>
        <p:spPr>
          <a:xfrm>
            <a:off x="152400" y="2063850"/>
            <a:ext cx="4137550" cy="2295249"/>
          </a:xfrm>
          <a:prstGeom prst="rect">
            <a:avLst/>
          </a:prstGeom>
          <a:noFill/>
          <a:ln>
            <a:noFill/>
          </a:ln>
        </p:spPr>
      </p:pic>
      <p:pic>
        <p:nvPicPr>
          <p:cNvPr id="450" name="Google Shape;450;p57"/>
          <p:cNvPicPr preferRelativeResize="0"/>
          <p:nvPr/>
        </p:nvPicPr>
        <p:blipFill>
          <a:blip r:embed="rId4">
            <a:alphaModFix/>
          </a:blip>
          <a:stretch>
            <a:fillRect/>
          </a:stretch>
        </p:blipFill>
        <p:spPr>
          <a:xfrm>
            <a:off x="4510450" y="2044547"/>
            <a:ext cx="4071575" cy="2258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8"/>
          <p:cNvSpPr txBox="1"/>
          <p:nvPr/>
        </p:nvSpPr>
        <p:spPr>
          <a:xfrm>
            <a:off x="179775" y="469600"/>
            <a:ext cx="25392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LVIS level noise (NS = 1.0)</a:t>
            </a:r>
            <a:endParaRPr b="1">
              <a:solidFill>
                <a:schemeClr val="dk1"/>
              </a:solidFill>
            </a:endParaRPr>
          </a:p>
        </p:txBody>
      </p:sp>
      <p:pic>
        <p:nvPicPr>
          <p:cNvPr id="456" name="Google Shape;456;p58"/>
          <p:cNvPicPr preferRelativeResize="0"/>
          <p:nvPr/>
        </p:nvPicPr>
        <p:blipFill>
          <a:blip r:embed="rId3">
            <a:alphaModFix/>
          </a:blip>
          <a:stretch>
            <a:fillRect/>
          </a:stretch>
        </p:blipFill>
        <p:spPr>
          <a:xfrm>
            <a:off x="0" y="3072250"/>
            <a:ext cx="3285150" cy="1822400"/>
          </a:xfrm>
          <a:prstGeom prst="rect">
            <a:avLst/>
          </a:prstGeom>
          <a:noFill/>
          <a:ln>
            <a:noFill/>
          </a:ln>
        </p:spPr>
      </p:pic>
      <p:pic>
        <p:nvPicPr>
          <p:cNvPr id="457" name="Google Shape;457;p58"/>
          <p:cNvPicPr preferRelativeResize="0"/>
          <p:nvPr/>
        </p:nvPicPr>
        <p:blipFill>
          <a:blip r:embed="rId4">
            <a:alphaModFix/>
          </a:blip>
          <a:stretch>
            <a:fillRect/>
          </a:stretch>
        </p:blipFill>
        <p:spPr>
          <a:xfrm>
            <a:off x="5476275" y="3013200"/>
            <a:ext cx="3486750" cy="1934225"/>
          </a:xfrm>
          <a:prstGeom prst="rect">
            <a:avLst/>
          </a:prstGeom>
          <a:noFill/>
          <a:ln>
            <a:noFill/>
          </a:ln>
        </p:spPr>
      </p:pic>
      <p:pic>
        <p:nvPicPr>
          <p:cNvPr id="458" name="Google Shape;458;p58"/>
          <p:cNvPicPr preferRelativeResize="0"/>
          <p:nvPr/>
        </p:nvPicPr>
        <p:blipFill>
          <a:blip r:embed="rId5">
            <a:alphaModFix/>
          </a:blip>
          <a:stretch>
            <a:fillRect/>
          </a:stretch>
        </p:blipFill>
        <p:spPr>
          <a:xfrm>
            <a:off x="89550" y="1001824"/>
            <a:ext cx="3285150" cy="1822391"/>
          </a:xfrm>
          <a:prstGeom prst="rect">
            <a:avLst/>
          </a:prstGeom>
          <a:noFill/>
          <a:ln>
            <a:noFill/>
          </a:ln>
        </p:spPr>
      </p:pic>
      <p:pic>
        <p:nvPicPr>
          <p:cNvPr id="459" name="Google Shape;459;p58"/>
          <p:cNvPicPr preferRelativeResize="0"/>
          <p:nvPr/>
        </p:nvPicPr>
        <p:blipFill>
          <a:blip r:embed="rId6">
            <a:alphaModFix/>
          </a:blip>
          <a:stretch>
            <a:fillRect/>
          </a:stretch>
        </p:blipFill>
        <p:spPr>
          <a:xfrm>
            <a:off x="5214225" y="693075"/>
            <a:ext cx="3825000" cy="21218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9"/>
          <p:cNvSpPr txBox="1"/>
          <p:nvPr/>
        </p:nvSpPr>
        <p:spPr>
          <a:xfrm>
            <a:off x="76200" y="4572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High noise (NS = 10)</a:t>
            </a:r>
            <a:endParaRPr b="1">
              <a:solidFill>
                <a:schemeClr val="dk1"/>
              </a:solidFill>
            </a:endParaRPr>
          </a:p>
        </p:txBody>
      </p:sp>
      <p:pic>
        <p:nvPicPr>
          <p:cNvPr id="465" name="Google Shape;465;p59"/>
          <p:cNvPicPr preferRelativeResize="0"/>
          <p:nvPr/>
        </p:nvPicPr>
        <p:blipFill>
          <a:blip r:embed="rId3">
            <a:alphaModFix/>
          </a:blip>
          <a:stretch>
            <a:fillRect/>
          </a:stretch>
        </p:blipFill>
        <p:spPr>
          <a:xfrm>
            <a:off x="159825" y="1647725"/>
            <a:ext cx="4071575" cy="2258650"/>
          </a:xfrm>
          <a:prstGeom prst="rect">
            <a:avLst/>
          </a:prstGeom>
          <a:noFill/>
          <a:ln>
            <a:noFill/>
          </a:ln>
        </p:spPr>
      </p:pic>
      <p:pic>
        <p:nvPicPr>
          <p:cNvPr id="466" name="Google Shape;466;p59"/>
          <p:cNvPicPr preferRelativeResize="0"/>
          <p:nvPr/>
        </p:nvPicPr>
        <p:blipFill>
          <a:blip r:embed="rId4">
            <a:alphaModFix/>
          </a:blip>
          <a:stretch>
            <a:fillRect/>
          </a:stretch>
        </p:blipFill>
        <p:spPr>
          <a:xfrm>
            <a:off x="4590417" y="1523000"/>
            <a:ext cx="4296408" cy="2383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nvSpPr>
        <p:spPr>
          <a:xfrm>
            <a:off x="96550" y="442300"/>
            <a:ext cx="66759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D95E00"/>
                </a:solidFill>
              </a:rPr>
              <a:t>Deconvolution method I: Richardson Lucy Algorithm </a:t>
            </a:r>
            <a:endParaRPr b="1" sz="1800">
              <a:solidFill>
                <a:srgbClr val="D95E00"/>
              </a:solidFill>
            </a:endParaRPr>
          </a:p>
        </p:txBody>
      </p:sp>
      <p:pic>
        <p:nvPicPr>
          <p:cNvPr id="106" name="Google Shape;106;p15"/>
          <p:cNvPicPr preferRelativeResize="0"/>
          <p:nvPr/>
        </p:nvPicPr>
        <p:blipFill>
          <a:blip r:embed="rId3">
            <a:alphaModFix/>
          </a:blip>
          <a:stretch>
            <a:fillRect/>
          </a:stretch>
        </p:blipFill>
        <p:spPr>
          <a:xfrm>
            <a:off x="4054500" y="1194225"/>
            <a:ext cx="5089501" cy="2826800"/>
          </a:xfrm>
          <a:prstGeom prst="rect">
            <a:avLst/>
          </a:prstGeom>
          <a:noFill/>
          <a:ln>
            <a:noFill/>
          </a:ln>
        </p:spPr>
      </p:pic>
      <p:pic>
        <p:nvPicPr>
          <p:cNvPr id="107" name="Google Shape;107;p15"/>
          <p:cNvPicPr preferRelativeResize="0"/>
          <p:nvPr/>
        </p:nvPicPr>
        <p:blipFill>
          <a:blip r:embed="rId4">
            <a:alphaModFix/>
          </a:blip>
          <a:stretch>
            <a:fillRect/>
          </a:stretch>
        </p:blipFill>
        <p:spPr>
          <a:xfrm>
            <a:off x="96550" y="1909125"/>
            <a:ext cx="2997049" cy="765475"/>
          </a:xfrm>
          <a:prstGeom prst="rect">
            <a:avLst/>
          </a:prstGeom>
          <a:noFill/>
          <a:ln>
            <a:noFill/>
          </a:ln>
        </p:spPr>
      </p:pic>
      <p:pic>
        <p:nvPicPr>
          <p:cNvPr id="108" name="Google Shape;108;p15"/>
          <p:cNvPicPr preferRelativeResize="0"/>
          <p:nvPr/>
        </p:nvPicPr>
        <p:blipFill>
          <a:blip r:embed="rId5">
            <a:alphaModFix/>
          </a:blip>
          <a:stretch>
            <a:fillRect/>
          </a:stretch>
        </p:blipFill>
        <p:spPr>
          <a:xfrm>
            <a:off x="172750" y="2903200"/>
            <a:ext cx="2073750" cy="289175"/>
          </a:xfrm>
          <a:prstGeom prst="rect">
            <a:avLst/>
          </a:prstGeom>
          <a:noFill/>
          <a:ln>
            <a:noFill/>
          </a:ln>
        </p:spPr>
      </p:pic>
      <p:sp>
        <p:nvSpPr>
          <p:cNvPr id="109" name="Google Shape;109;p15"/>
          <p:cNvSpPr txBox="1"/>
          <p:nvPr/>
        </p:nvSpPr>
        <p:spPr>
          <a:xfrm>
            <a:off x="0" y="1235013"/>
            <a:ext cx="36729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Iterative</a:t>
            </a:r>
            <a:r>
              <a:rPr lang="en"/>
              <a:t> solution based on Bayes theorem:</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0"/>
          <p:cNvSpPr txBox="1"/>
          <p:nvPr/>
        </p:nvSpPr>
        <p:spPr>
          <a:xfrm>
            <a:off x="84275" y="432450"/>
            <a:ext cx="829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E46102"/>
                </a:solidFill>
              </a:rPr>
              <a:t>Analysis III: (Noisy signal + Noisy system contribution) </a:t>
            </a:r>
            <a:endParaRPr b="1" sz="1800">
              <a:solidFill>
                <a:srgbClr val="E46102"/>
              </a:solidFill>
            </a:endParaRPr>
          </a:p>
        </p:txBody>
      </p:sp>
      <p:sp>
        <p:nvSpPr>
          <p:cNvPr id="472" name="Google Shape;472;p60"/>
          <p:cNvSpPr/>
          <p:nvPr/>
        </p:nvSpPr>
        <p:spPr>
          <a:xfrm>
            <a:off x="13193" y="1695768"/>
            <a:ext cx="4003800" cy="30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3" name="Google Shape;473;p60"/>
          <p:cNvSpPr txBox="1"/>
          <p:nvPr/>
        </p:nvSpPr>
        <p:spPr>
          <a:xfrm>
            <a:off x="55450" y="1752600"/>
            <a:ext cx="19947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000">
                <a:solidFill>
                  <a:schemeClr val="dk1"/>
                </a:solidFill>
                <a:highlight>
                  <a:srgbClr val="FFFFFF"/>
                </a:highlight>
                <a:latin typeface="Times New Roman"/>
                <a:ea typeface="Times New Roman"/>
                <a:cs typeface="Times New Roman"/>
                <a:sym typeface="Times New Roman"/>
              </a:rPr>
              <a:t>RL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0.4563</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0.1864</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0.5040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0.2618</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0.0859</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4.6591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0.3477</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0.0000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45.6371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474" name="Google Shape;474;p60"/>
          <p:cNvSpPr txBox="1"/>
          <p:nvPr/>
        </p:nvSpPr>
        <p:spPr>
          <a:xfrm>
            <a:off x="2057400" y="1752600"/>
            <a:ext cx="19098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Gold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0.8545</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0.0497</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0.2526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0.8976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0.0404</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0.9889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0.9172</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0.0318</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24.5994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475" name="Google Shape;475;p60"/>
          <p:cNvSpPr txBox="1"/>
          <p:nvPr/>
        </p:nvSpPr>
        <p:spPr>
          <a:xfrm>
            <a:off x="66075" y="1464550"/>
            <a:ext cx="3871800" cy="2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General Form</a:t>
            </a:r>
            <a:endParaRPr b="1">
              <a:solidFill>
                <a:srgbClr val="E46102"/>
              </a:solidFill>
              <a:latin typeface="Times New Roman"/>
              <a:ea typeface="Times New Roman"/>
              <a:cs typeface="Times New Roman"/>
              <a:sym typeface="Times New Roman"/>
            </a:endParaRPr>
          </a:p>
        </p:txBody>
      </p:sp>
      <p:sp>
        <p:nvSpPr>
          <p:cNvPr id="476" name="Google Shape;476;p60"/>
          <p:cNvSpPr txBox="1"/>
          <p:nvPr/>
        </p:nvSpPr>
        <p:spPr>
          <a:xfrm>
            <a:off x="4926575" y="1384825"/>
            <a:ext cx="337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Boosted Form (need change for this case)</a:t>
            </a:r>
            <a:endParaRPr b="1">
              <a:solidFill>
                <a:srgbClr val="E46102"/>
              </a:solidFill>
              <a:latin typeface="Times New Roman"/>
              <a:ea typeface="Times New Roman"/>
              <a:cs typeface="Times New Roman"/>
              <a:sym typeface="Times New Roman"/>
            </a:endParaRPr>
          </a:p>
        </p:txBody>
      </p:sp>
      <p:sp>
        <p:nvSpPr>
          <p:cNvPr id="477" name="Google Shape;477;p60"/>
          <p:cNvSpPr txBox="1"/>
          <p:nvPr/>
        </p:nvSpPr>
        <p:spPr>
          <a:xfrm>
            <a:off x="4132850" y="1702375"/>
            <a:ext cx="4971600" cy="306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 </a:t>
            </a:r>
            <a:r>
              <a:rPr lang="en" sz="1000">
                <a:latin typeface="Times New Roman"/>
                <a:ea typeface="Times New Roman"/>
                <a:cs typeface="Times New Roman"/>
                <a:sym typeface="Times New Roman"/>
              </a:rPr>
              <a:t>We varied boosting_factor from 1.0 &lt; p &lt; 3.0 at interval of 0.25 and for 3 iterations counts i.e. [100, 1000, 10000], repetitions = 5 and found the best boosting factor in this case for both RL and gold algorithm be 1.25 based on the average similarity match of deconvolved waveform with the true waveforms. The average and std of similarity of 100 waveforms is taken for comparison and are shown along with the best boosting factor (highlighted) in the table below:</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p:txBody>
      </p:sp>
      <p:graphicFrame>
        <p:nvGraphicFramePr>
          <p:cNvPr id="478" name="Google Shape;478;p60"/>
          <p:cNvGraphicFramePr/>
          <p:nvPr/>
        </p:nvGraphicFramePr>
        <p:xfrm>
          <a:off x="4189596" y="2839993"/>
          <a:ext cx="3000000" cy="3000000"/>
        </p:xfrm>
        <a:graphic>
          <a:graphicData uri="http://schemas.openxmlformats.org/drawingml/2006/table">
            <a:tbl>
              <a:tblPr>
                <a:noFill/>
                <a:tableStyleId>{942658FB-6F69-479C-A789-9472BF21A8E8}</a:tableStyleId>
              </a:tblPr>
              <a:tblGrid>
                <a:gridCol w="1218450"/>
                <a:gridCol w="1218450"/>
                <a:gridCol w="1218450"/>
                <a:gridCol w="1218450"/>
              </a:tblGrid>
              <a:tr h="54987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Algorithms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RL</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latin typeface="Times New Roman"/>
                          <a:ea typeface="Times New Roman"/>
                          <a:cs typeface="Times New Roman"/>
                          <a:sym typeface="Times New Roman"/>
                        </a:rPr>
                        <a:t>: 0.89,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0.05</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0.25#</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0.82,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0.20</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0.85,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0.08</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Gold</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0.88,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1.0</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0.91,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0.03</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1.0</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0.93,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0.026</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79" name="Google Shape;479;p60"/>
          <p:cNvSpPr txBox="1"/>
          <p:nvPr/>
        </p:nvSpPr>
        <p:spPr>
          <a:xfrm>
            <a:off x="66075" y="1030695"/>
            <a:ext cx="3871800" cy="237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E46102"/>
              </a:buClr>
              <a:buSzPts val="1400"/>
              <a:buFont typeface="Times New Roman"/>
              <a:buAutoNum type="arabicPeriod"/>
            </a:pPr>
            <a:r>
              <a:rPr b="1" lang="en">
                <a:solidFill>
                  <a:srgbClr val="E46102"/>
                </a:solidFill>
                <a:latin typeface="Times New Roman"/>
                <a:ea typeface="Times New Roman"/>
                <a:cs typeface="Times New Roman"/>
                <a:sym typeface="Times New Roman"/>
              </a:rPr>
              <a:t>Noise Level: 0.1 (~10x of Baseline SNR)</a:t>
            </a:r>
            <a:endParaRPr b="1">
              <a:solidFill>
                <a:srgbClr val="E46102"/>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1"/>
          <p:cNvSpPr/>
          <p:nvPr/>
        </p:nvSpPr>
        <p:spPr>
          <a:xfrm>
            <a:off x="13193" y="1467168"/>
            <a:ext cx="4003800" cy="30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5" name="Google Shape;485;p61"/>
          <p:cNvSpPr txBox="1"/>
          <p:nvPr/>
        </p:nvSpPr>
        <p:spPr>
          <a:xfrm>
            <a:off x="55450" y="1524000"/>
            <a:ext cx="19947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RL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0.3827</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0.0413</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0.4800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0.3433</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4.7048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0.3433</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44.5198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486" name="Google Shape;486;p61"/>
          <p:cNvSpPr txBox="1"/>
          <p:nvPr/>
        </p:nvSpPr>
        <p:spPr>
          <a:xfrm>
            <a:off x="2057400" y="1524000"/>
            <a:ext cx="19098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Gold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0.8546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0.0495</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0.2292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0.8958</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0.0403</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1.2736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0.9012</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0.0362</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31.2518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487" name="Google Shape;487;p61"/>
          <p:cNvSpPr txBox="1"/>
          <p:nvPr/>
        </p:nvSpPr>
        <p:spPr>
          <a:xfrm>
            <a:off x="66075" y="1235950"/>
            <a:ext cx="3871800" cy="2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General Form</a:t>
            </a:r>
            <a:endParaRPr b="1">
              <a:solidFill>
                <a:srgbClr val="E46102"/>
              </a:solidFill>
              <a:latin typeface="Times New Roman"/>
              <a:ea typeface="Times New Roman"/>
              <a:cs typeface="Times New Roman"/>
              <a:sym typeface="Times New Roman"/>
            </a:endParaRPr>
          </a:p>
        </p:txBody>
      </p:sp>
      <p:sp>
        <p:nvSpPr>
          <p:cNvPr id="488" name="Google Shape;488;p61"/>
          <p:cNvSpPr txBox="1"/>
          <p:nvPr/>
        </p:nvSpPr>
        <p:spPr>
          <a:xfrm>
            <a:off x="4926575" y="1156225"/>
            <a:ext cx="337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Boosted Form </a:t>
            </a:r>
            <a:r>
              <a:rPr b="1" lang="en">
                <a:solidFill>
                  <a:srgbClr val="E46102"/>
                </a:solidFill>
                <a:latin typeface="Times New Roman"/>
                <a:ea typeface="Times New Roman"/>
                <a:cs typeface="Times New Roman"/>
                <a:sym typeface="Times New Roman"/>
              </a:rPr>
              <a:t>(need change for this case)</a:t>
            </a:r>
            <a:r>
              <a:rPr b="1" lang="en">
                <a:solidFill>
                  <a:srgbClr val="E46102"/>
                </a:solidFill>
                <a:latin typeface="Times New Roman"/>
                <a:ea typeface="Times New Roman"/>
                <a:cs typeface="Times New Roman"/>
                <a:sym typeface="Times New Roman"/>
              </a:rPr>
              <a:t> </a:t>
            </a:r>
            <a:endParaRPr b="1">
              <a:solidFill>
                <a:srgbClr val="E46102"/>
              </a:solidFill>
              <a:latin typeface="Times New Roman"/>
              <a:ea typeface="Times New Roman"/>
              <a:cs typeface="Times New Roman"/>
              <a:sym typeface="Times New Roman"/>
            </a:endParaRPr>
          </a:p>
        </p:txBody>
      </p:sp>
      <p:sp>
        <p:nvSpPr>
          <p:cNvPr id="489" name="Google Shape;489;p61"/>
          <p:cNvSpPr txBox="1"/>
          <p:nvPr/>
        </p:nvSpPr>
        <p:spPr>
          <a:xfrm>
            <a:off x="4132850" y="1473775"/>
            <a:ext cx="4971600" cy="306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 </a:t>
            </a:r>
            <a:r>
              <a:rPr lang="en" sz="1000">
                <a:latin typeface="Times New Roman"/>
                <a:ea typeface="Times New Roman"/>
                <a:cs typeface="Times New Roman"/>
                <a:sym typeface="Times New Roman"/>
              </a:rPr>
              <a:t>We varied boosting_factor from 1.0 &lt; p &lt; 3.0 at interval of 0.25 and for 3 iterations counts i.e. [100, 1000, 10000], repetitions = 5 and found the best boosting factor in this case for both RL and gold algorithm be 1.25 based on the average similarity match of deconvolved waveform with the true waveforms. The average and std of similarity of 100 waveforms is taken for comparison and are shown along with the best boosting factor (highlighted) in the table below:</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p:txBody>
      </p:sp>
      <p:graphicFrame>
        <p:nvGraphicFramePr>
          <p:cNvPr id="490" name="Google Shape;490;p61"/>
          <p:cNvGraphicFramePr/>
          <p:nvPr/>
        </p:nvGraphicFramePr>
        <p:xfrm>
          <a:off x="4189596" y="2611393"/>
          <a:ext cx="3000000" cy="3000000"/>
        </p:xfrm>
        <a:graphic>
          <a:graphicData uri="http://schemas.openxmlformats.org/drawingml/2006/table">
            <a:tbl>
              <a:tblPr>
                <a:noFill/>
                <a:tableStyleId>{942658FB-6F69-479C-A789-9472BF21A8E8}</a:tableStyleId>
              </a:tblPr>
              <a:tblGrid>
                <a:gridCol w="1218450"/>
                <a:gridCol w="1218450"/>
                <a:gridCol w="1218450"/>
                <a:gridCol w="1218450"/>
              </a:tblGrid>
              <a:tr h="54987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Algorithms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RL</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0.25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latin typeface="Times New Roman"/>
                          <a:ea typeface="Times New Roman"/>
                          <a:cs typeface="Times New Roman"/>
                          <a:sym typeface="Times New Roman"/>
                        </a:rPr>
                        <a:t>: 0.83,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0.11</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0.87,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0.05</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0.25#</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0.74,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0.13</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Gold</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0.89,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1.0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0.91,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0.75</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0.92,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91" name="Google Shape;491;p61"/>
          <p:cNvSpPr txBox="1"/>
          <p:nvPr/>
        </p:nvSpPr>
        <p:spPr>
          <a:xfrm>
            <a:off x="66075" y="802095"/>
            <a:ext cx="3871800" cy="23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E46102"/>
                </a:solidFill>
                <a:latin typeface="Times New Roman"/>
                <a:ea typeface="Times New Roman"/>
                <a:cs typeface="Times New Roman"/>
                <a:sym typeface="Times New Roman"/>
              </a:rPr>
              <a:t>2. Noise Level: 0.25 (~4x of Baseline SNR)</a:t>
            </a:r>
            <a:endParaRPr b="1">
              <a:solidFill>
                <a:srgbClr val="E46102"/>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2"/>
          <p:cNvSpPr/>
          <p:nvPr/>
        </p:nvSpPr>
        <p:spPr>
          <a:xfrm>
            <a:off x="13193" y="1467168"/>
            <a:ext cx="4003800" cy="30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7" name="Google Shape;497;p62"/>
          <p:cNvSpPr txBox="1"/>
          <p:nvPr/>
        </p:nvSpPr>
        <p:spPr>
          <a:xfrm>
            <a:off x="55450" y="1524000"/>
            <a:ext cx="19947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000">
                <a:solidFill>
                  <a:schemeClr val="dk1"/>
                </a:solidFill>
                <a:highlight>
                  <a:srgbClr val="FFFFFF"/>
                </a:highlight>
                <a:latin typeface="Times New Roman"/>
                <a:ea typeface="Times New Roman"/>
                <a:cs typeface="Times New Roman"/>
                <a:sym typeface="Times New Roman"/>
              </a:rPr>
              <a:t>RL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0.2484</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0.0737</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0.5160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0.1950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0.0000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4.7332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0.1950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0.0000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45.1971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498" name="Google Shape;498;p62"/>
          <p:cNvSpPr txBox="1"/>
          <p:nvPr/>
        </p:nvSpPr>
        <p:spPr>
          <a:xfrm>
            <a:off x="2057400" y="1524000"/>
            <a:ext cx="19098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000">
                <a:solidFill>
                  <a:schemeClr val="dk1"/>
                </a:solidFill>
                <a:highlight>
                  <a:srgbClr val="FFFFFF"/>
                </a:highlight>
                <a:latin typeface="Times New Roman"/>
                <a:ea typeface="Times New Roman"/>
                <a:cs typeface="Times New Roman"/>
                <a:sym typeface="Times New Roman"/>
              </a:rPr>
              <a:t>Gold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0.8497</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0.0494</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0.1883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0.8816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0.0431</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1.0201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0.8335</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0.0755</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18.3125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499" name="Google Shape;499;p62"/>
          <p:cNvSpPr txBox="1"/>
          <p:nvPr/>
        </p:nvSpPr>
        <p:spPr>
          <a:xfrm>
            <a:off x="66075" y="1235950"/>
            <a:ext cx="3871800" cy="2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General Form</a:t>
            </a:r>
            <a:endParaRPr b="1">
              <a:solidFill>
                <a:srgbClr val="E46102"/>
              </a:solidFill>
              <a:latin typeface="Times New Roman"/>
              <a:ea typeface="Times New Roman"/>
              <a:cs typeface="Times New Roman"/>
              <a:sym typeface="Times New Roman"/>
            </a:endParaRPr>
          </a:p>
        </p:txBody>
      </p:sp>
      <p:sp>
        <p:nvSpPr>
          <p:cNvPr id="500" name="Google Shape;500;p62"/>
          <p:cNvSpPr txBox="1"/>
          <p:nvPr/>
        </p:nvSpPr>
        <p:spPr>
          <a:xfrm>
            <a:off x="4926575" y="1156225"/>
            <a:ext cx="337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Boosted Form </a:t>
            </a:r>
            <a:r>
              <a:rPr b="1" lang="en">
                <a:solidFill>
                  <a:srgbClr val="E46102"/>
                </a:solidFill>
                <a:latin typeface="Times New Roman"/>
                <a:ea typeface="Times New Roman"/>
                <a:cs typeface="Times New Roman"/>
                <a:sym typeface="Times New Roman"/>
              </a:rPr>
              <a:t>(need change for this case)</a:t>
            </a:r>
            <a:r>
              <a:rPr b="1" lang="en">
                <a:solidFill>
                  <a:srgbClr val="E46102"/>
                </a:solidFill>
                <a:latin typeface="Times New Roman"/>
                <a:ea typeface="Times New Roman"/>
                <a:cs typeface="Times New Roman"/>
                <a:sym typeface="Times New Roman"/>
              </a:rPr>
              <a:t> </a:t>
            </a:r>
            <a:endParaRPr b="1">
              <a:solidFill>
                <a:srgbClr val="E46102"/>
              </a:solidFill>
              <a:latin typeface="Times New Roman"/>
              <a:ea typeface="Times New Roman"/>
              <a:cs typeface="Times New Roman"/>
              <a:sym typeface="Times New Roman"/>
            </a:endParaRPr>
          </a:p>
        </p:txBody>
      </p:sp>
      <p:sp>
        <p:nvSpPr>
          <p:cNvPr id="501" name="Google Shape;501;p62"/>
          <p:cNvSpPr txBox="1"/>
          <p:nvPr/>
        </p:nvSpPr>
        <p:spPr>
          <a:xfrm>
            <a:off x="4132850" y="1473775"/>
            <a:ext cx="4971600" cy="306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 </a:t>
            </a:r>
            <a:r>
              <a:rPr lang="en" sz="1000">
                <a:latin typeface="Times New Roman"/>
                <a:ea typeface="Times New Roman"/>
                <a:cs typeface="Times New Roman"/>
                <a:sym typeface="Times New Roman"/>
              </a:rPr>
              <a:t>We varied boosting_factor from 1.0 &lt; p &lt; 3.0 at interval of 0.25 and for 3 iterations counts i.e. [100, 1000, 10000], repetitions = 5 and found the best boosting factor in this case for both RL and gold algorithm be 1.25 based on the average similarity match of deconvolved waveform with the true waveforms. The average and std of similarity of 100 waveforms is taken for comparison and are shown along with the best boosting factor (highlighted) in the table below:</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p:txBody>
      </p:sp>
      <p:graphicFrame>
        <p:nvGraphicFramePr>
          <p:cNvPr id="502" name="Google Shape;502;p62"/>
          <p:cNvGraphicFramePr/>
          <p:nvPr/>
        </p:nvGraphicFramePr>
        <p:xfrm>
          <a:off x="4189596" y="2611393"/>
          <a:ext cx="3000000" cy="3000000"/>
        </p:xfrm>
        <a:graphic>
          <a:graphicData uri="http://schemas.openxmlformats.org/drawingml/2006/table">
            <a:tbl>
              <a:tblPr>
                <a:noFill/>
                <a:tableStyleId>{942658FB-6F69-479C-A789-9472BF21A8E8}</a:tableStyleId>
              </a:tblPr>
              <a:tblGrid>
                <a:gridCol w="1218450"/>
                <a:gridCol w="1218450"/>
                <a:gridCol w="1218450"/>
                <a:gridCol w="1218450"/>
              </a:tblGrid>
              <a:tr h="54987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Algorithms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RL</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0.25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latin typeface="Times New Roman"/>
                          <a:ea typeface="Times New Roman"/>
                          <a:cs typeface="Times New Roman"/>
                          <a:sym typeface="Times New Roman"/>
                        </a:rPr>
                        <a:t>: 0.84,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0.10</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0.77,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0.19</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0.25#</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0.58,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0.17</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Gold</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0.89,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1.0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0.91,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0.5</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0.91,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503" name="Google Shape;503;p62"/>
          <p:cNvSpPr txBox="1"/>
          <p:nvPr/>
        </p:nvSpPr>
        <p:spPr>
          <a:xfrm>
            <a:off x="66075" y="802095"/>
            <a:ext cx="3871800" cy="23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E46102"/>
                </a:solidFill>
                <a:latin typeface="Times New Roman"/>
                <a:ea typeface="Times New Roman"/>
                <a:cs typeface="Times New Roman"/>
                <a:sym typeface="Times New Roman"/>
              </a:rPr>
              <a:t>3. Noise Level: 0.5 (~2x of Baseline SNR)</a:t>
            </a:r>
            <a:endParaRPr b="1">
              <a:solidFill>
                <a:srgbClr val="E46102"/>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3"/>
          <p:cNvSpPr/>
          <p:nvPr/>
        </p:nvSpPr>
        <p:spPr>
          <a:xfrm>
            <a:off x="13193" y="1467168"/>
            <a:ext cx="4003800" cy="30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9" name="Google Shape;509;p63"/>
          <p:cNvSpPr txBox="1"/>
          <p:nvPr/>
        </p:nvSpPr>
        <p:spPr>
          <a:xfrm>
            <a:off x="55450" y="1524000"/>
            <a:ext cx="19947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RL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0.4929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4.8600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45.3259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510" name="Google Shape;510;p63"/>
          <p:cNvSpPr txBox="1"/>
          <p:nvPr/>
        </p:nvSpPr>
        <p:spPr>
          <a:xfrm>
            <a:off x="2057400" y="1524000"/>
            <a:ext cx="19098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Gold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0.8485</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0.0501</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0.6527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0.8449</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0.0498</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1.0937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0.8097</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0.0680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31.5175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511" name="Google Shape;511;p63"/>
          <p:cNvSpPr txBox="1"/>
          <p:nvPr/>
        </p:nvSpPr>
        <p:spPr>
          <a:xfrm>
            <a:off x="66075" y="1235950"/>
            <a:ext cx="3871800" cy="2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General Form</a:t>
            </a:r>
            <a:endParaRPr b="1">
              <a:solidFill>
                <a:srgbClr val="E46102"/>
              </a:solidFill>
              <a:latin typeface="Times New Roman"/>
              <a:ea typeface="Times New Roman"/>
              <a:cs typeface="Times New Roman"/>
              <a:sym typeface="Times New Roman"/>
            </a:endParaRPr>
          </a:p>
        </p:txBody>
      </p:sp>
      <p:sp>
        <p:nvSpPr>
          <p:cNvPr id="512" name="Google Shape;512;p63"/>
          <p:cNvSpPr txBox="1"/>
          <p:nvPr/>
        </p:nvSpPr>
        <p:spPr>
          <a:xfrm>
            <a:off x="4926575" y="1156225"/>
            <a:ext cx="337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Boosted Form </a:t>
            </a:r>
            <a:r>
              <a:rPr b="1" lang="en">
                <a:solidFill>
                  <a:srgbClr val="E46102"/>
                </a:solidFill>
                <a:latin typeface="Times New Roman"/>
                <a:ea typeface="Times New Roman"/>
                <a:cs typeface="Times New Roman"/>
                <a:sym typeface="Times New Roman"/>
              </a:rPr>
              <a:t>(need change for this case)</a:t>
            </a:r>
            <a:endParaRPr b="1">
              <a:solidFill>
                <a:srgbClr val="E46102"/>
              </a:solidFill>
              <a:latin typeface="Times New Roman"/>
              <a:ea typeface="Times New Roman"/>
              <a:cs typeface="Times New Roman"/>
              <a:sym typeface="Times New Roman"/>
            </a:endParaRPr>
          </a:p>
        </p:txBody>
      </p:sp>
      <p:sp>
        <p:nvSpPr>
          <p:cNvPr id="513" name="Google Shape;513;p63"/>
          <p:cNvSpPr txBox="1"/>
          <p:nvPr/>
        </p:nvSpPr>
        <p:spPr>
          <a:xfrm>
            <a:off x="4132850" y="1473775"/>
            <a:ext cx="4971600" cy="306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 </a:t>
            </a:r>
            <a:r>
              <a:rPr lang="en" sz="1000">
                <a:latin typeface="Times New Roman"/>
                <a:ea typeface="Times New Roman"/>
                <a:cs typeface="Times New Roman"/>
                <a:sym typeface="Times New Roman"/>
              </a:rPr>
              <a:t>We varied boosting_factor from 1.0 &lt; p &lt; 3.0 at interval of 0.25 and for 3 iterations counts i.e. [100, 1000, 10000], repetitions = 5 and found the best boosting factor in this case for both RL and gold algorithm be 1.25 based on the average similarity match of deconvolved waveform with the true waveforms. The average and std of similarity of 100 waveforms is taken for comparison and are shown along with the best boosting factor (highlighted) in the table below:</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p:txBody>
      </p:sp>
      <p:graphicFrame>
        <p:nvGraphicFramePr>
          <p:cNvPr id="514" name="Google Shape;514;p63"/>
          <p:cNvGraphicFramePr/>
          <p:nvPr/>
        </p:nvGraphicFramePr>
        <p:xfrm>
          <a:off x="4189596" y="2611393"/>
          <a:ext cx="3000000" cy="3000000"/>
        </p:xfrm>
        <a:graphic>
          <a:graphicData uri="http://schemas.openxmlformats.org/drawingml/2006/table">
            <a:tbl>
              <a:tblPr>
                <a:noFill/>
                <a:tableStyleId>{942658FB-6F69-479C-A789-9472BF21A8E8}</a:tableStyleId>
              </a:tblPr>
              <a:tblGrid>
                <a:gridCol w="1218450"/>
                <a:gridCol w="1218450"/>
                <a:gridCol w="1218450"/>
                <a:gridCol w="1218450"/>
              </a:tblGrid>
              <a:tr h="54987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Algorithms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RL</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0.25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latin typeface="Times New Roman"/>
                          <a:ea typeface="Times New Roman"/>
                          <a:cs typeface="Times New Roman"/>
                          <a:sym typeface="Times New Roman"/>
                        </a:rPr>
                        <a:t>: 0.83,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0.13</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0.76,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0.59,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0.21</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Gold</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0.88,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0.75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0.90,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0.25#</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0.89,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515" name="Google Shape;515;p63"/>
          <p:cNvSpPr txBox="1"/>
          <p:nvPr/>
        </p:nvSpPr>
        <p:spPr>
          <a:xfrm>
            <a:off x="66075" y="802095"/>
            <a:ext cx="3871800" cy="23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E46102"/>
                </a:solidFill>
                <a:latin typeface="Times New Roman"/>
                <a:ea typeface="Times New Roman"/>
                <a:cs typeface="Times New Roman"/>
                <a:sym typeface="Times New Roman"/>
              </a:rPr>
              <a:t>4. Noise Level: 1.0 (Baseline SNR)</a:t>
            </a:r>
            <a:endParaRPr b="1">
              <a:solidFill>
                <a:srgbClr val="E46102"/>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4"/>
          <p:cNvSpPr/>
          <p:nvPr/>
        </p:nvSpPr>
        <p:spPr>
          <a:xfrm>
            <a:off x="13193" y="1467168"/>
            <a:ext cx="4003800" cy="30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1" name="Google Shape;521;p64"/>
          <p:cNvSpPr txBox="1"/>
          <p:nvPr/>
        </p:nvSpPr>
        <p:spPr>
          <a:xfrm>
            <a:off x="55450" y="1524000"/>
            <a:ext cx="19947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000">
                <a:solidFill>
                  <a:schemeClr val="dk1"/>
                </a:solidFill>
                <a:highlight>
                  <a:srgbClr val="FFFFFF"/>
                </a:highlight>
                <a:latin typeface="Times New Roman"/>
                <a:ea typeface="Times New Roman"/>
                <a:cs typeface="Times New Roman"/>
                <a:sym typeface="Times New Roman"/>
              </a:rPr>
              <a:t>RL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0.4797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4.6885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44.4173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522" name="Google Shape;522;p64"/>
          <p:cNvSpPr txBox="1"/>
          <p:nvPr/>
        </p:nvSpPr>
        <p:spPr>
          <a:xfrm>
            <a:off x="2057400" y="1524000"/>
            <a:ext cx="19098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000">
                <a:solidFill>
                  <a:schemeClr val="dk1"/>
                </a:solidFill>
                <a:highlight>
                  <a:srgbClr val="FFFFFF"/>
                </a:highlight>
                <a:latin typeface="Times New Roman"/>
                <a:ea typeface="Times New Roman"/>
                <a:cs typeface="Times New Roman"/>
                <a:sym typeface="Times New Roman"/>
              </a:rPr>
              <a:t>Gold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0.8206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0.0545</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0.1659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0.7733</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0.0654</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0.9430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0.7666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0.0668</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41.1419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523" name="Google Shape;523;p64"/>
          <p:cNvSpPr txBox="1"/>
          <p:nvPr/>
        </p:nvSpPr>
        <p:spPr>
          <a:xfrm>
            <a:off x="66075" y="1235950"/>
            <a:ext cx="3871800" cy="2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General Form</a:t>
            </a:r>
            <a:endParaRPr b="1">
              <a:solidFill>
                <a:srgbClr val="E46102"/>
              </a:solidFill>
              <a:latin typeface="Times New Roman"/>
              <a:ea typeface="Times New Roman"/>
              <a:cs typeface="Times New Roman"/>
              <a:sym typeface="Times New Roman"/>
            </a:endParaRPr>
          </a:p>
        </p:txBody>
      </p:sp>
      <p:sp>
        <p:nvSpPr>
          <p:cNvPr id="524" name="Google Shape;524;p64"/>
          <p:cNvSpPr txBox="1"/>
          <p:nvPr/>
        </p:nvSpPr>
        <p:spPr>
          <a:xfrm>
            <a:off x="4926575" y="1156225"/>
            <a:ext cx="337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Boosted Form </a:t>
            </a:r>
            <a:r>
              <a:rPr b="1" lang="en">
                <a:solidFill>
                  <a:srgbClr val="E46102"/>
                </a:solidFill>
                <a:latin typeface="Times New Roman"/>
                <a:ea typeface="Times New Roman"/>
                <a:cs typeface="Times New Roman"/>
                <a:sym typeface="Times New Roman"/>
              </a:rPr>
              <a:t>(need change for this case)</a:t>
            </a:r>
            <a:endParaRPr b="1">
              <a:solidFill>
                <a:srgbClr val="E46102"/>
              </a:solidFill>
              <a:latin typeface="Times New Roman"/>
              <a:ea typeface="Times New Roman"/>
              <a:cs typeface="Times New Roman"/>
              <a:sym typeface="Times New Roman"/>
            </a:endParaRPr>
          </a:p>
        </p:txBody>
      </p:sp>
      <p:sp>
        <p:nvSpPr>
          <p:cNvPr id="525" name="Google Shape;525;p64"/>
          <p:cNvSpPr txBox="1"/>
          <p:nvPr/>
        </p:nvSpPr>
        <p:spPr>
          <a:xfrm>
            <a:off x="4132850" y="1473775"/>
            <a:ext cx="4971600" cy="306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 </a:t>
            </a:r>
            <a:r>
              <a:rPr lang="en" sz="1000">
                <a:latin typeface="Times New Roman"/>
                <a:ea typeface="Times New Roman"/>
                <a:cs typeface="Times New Roman"/>
                <a:sym typeface="Times New Roman"/>
              </a:rPr>
              <a:t>We varied boosting_factor from 1.0 &lt; p &lt; 3.0 at interval of 0.25 and for 3 iterations counts i.e. [100, 1000, 10000], repetitions = 5 and found the best boosting factor in this case for both RL and gold algorithm be 1.25 based on the average similarity match of deconvolved waveform with the true waveforms. The average and std of similarity of 100 waveforms is taken for comparison and are shown along with the best boosting factor (highlighted) in the table below:</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p:txBody>
      </p:sp>
      <p:graphicFrame>
        <p:nvGraphicFramePr>
          <p:cNvPr id="526" name="Google Shape;526;p64"/>
          <p:cNvGraphicFramePr/>
          <p:nvPr/>
        </p:nvGraphicFramePr>
        <p:xfrm>
          <a:off x="4189596" y="2611393"/>
          <a:ext cx="3000000" cy="3000000"/>
        </p:xfrm>
        <a:graphic>
          <a:graphicData uri="http://schemas.openxmlformats.org/drawingml/2006/table">
            <a:tbl>
              <a:tblPr>
                <a:noFill/>
                <a:tableStyleId>{942658FB-6F69-479C-A789-9472BF21A8E8}</a:tableStyleId>
              </a:tblPr>
              <a:tblGrid>
                <a:gridCol w="1218450"/>
                <a:gridCol w="1218450"/>
                <a:gridCol w="1218450"/>
                <a:gridCol w="1218450"/>
              </a:tblGrid>
              <a:tr h="54987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Algorithms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RL</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latin typeface="Times New Roman"/>
                          <a:ea typeface="Times New Roman"/>
                          <a:cs typeface="Times New Roman"/>
                          <a:sym typeface="Times New Roman"/>
                        </a:rPr>
                        <a:t>: 0.78,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0.11</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0.69,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0.13</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0.25#</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0.55,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0.15</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Gold</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0.88,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0.89,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0.04</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0.25#</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0.87,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0.07</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527" name="Google Shape;527;p64"/>
          <p:cNvSpPr txBox="1"/>
          <p:nvPr/>
        </p:nvSpPr>
        <p:spPr>
          <a:xfrm>
            <a:off x="66075" y="802095"/>
            <a:ext cx="3871800" cy="23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E46102"/>
                </a:solidFill>
                <a:latin typeface="Times New Roman"/>
                <a:ea typeface="Times New Roman"/>
                <a:cs typeface="Times New Roman"/>
                <a:sym typeface="Times New Roman"/>
              </a:rPr>
              <a:t>5. Noise Level: 2.0 (~(1/2)x of Baseline SNR)</a:t>
            </a:r>
            <a:endParaRPr b="1">
              <a:solidFill>
                <a:srgbClr val="E46102"/>
              </a:solidFill>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5"/>
          <p:cNvSpPr/>
          <p:nvPr/>
        </p:nvSpPr>
        <p:spPr>
          <a:xfrm>
            <a:off x="13193" y="1467168"/>
            <a:ext cx="4003800" cy="30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 name="Google Shape;533;p65"/>
          <p:cNvSpPr txBox="1"/>
          <p:nvPr/>
        </p:nvSpPr>
        <p:spPr>
          <a:xfrm>
            <a:off x="55450" y="1524000"/>
            <a:ext cx="19947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RL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0.5023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4.5813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44.3024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534" name="Google Shape;534;p65"/>
          <p:cNvSpPr txBox="1"/>
          <p:nvPr/>
        </p:nvSpPr>
        <p:spPr>
          <a:xfrm>
            <a:off x="2057400" y="1524000"/>
            <a:ext cx="19098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Gold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0.7250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0.1269</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0.2204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0.7005</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0.1266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1.0145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Mean Cosine Similarity: 0.7001</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Standard Deviation: 0.1265</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Execution Time: 39.8323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535" name="Google Shape;535;p65"/>
          <p:cNvSpPr txBox="1"/>
          <p:nvPr/>
        </p:nvSpPr>
        <p:spPr>
          <a:xfrm>
            <a:off x="66075" y="1235950"/>
            <a:ext cx="3871800" cy="2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General Form</a:t>
            </a:r>
            <a:endParaRPr b="1">
              <a:solidFill>
                <a:srgbClr val="E46102"/>
              </a:solidFill>
              <a:latin typeface="Times New Roman"/>
              <a:ea typeface="Times New Roman"/>
              <a:cs typeface="Times New Roman"/>
              <a:sym typeface="Times New Roman"/>
            </a:endParaRPr>
          </a:p>
        </p:txBody>
      </p:sp>
      <p:sp>
        <p:nvSpPr>
          <p:cNvPr id="536" name="Google Shape;536;p65"/>
          <p:cNvSpPr txBox="1"/>
          <p:nvPr/>
        </p:nvSpPr>
        <p:spPr>
          <a:xfrm>
            <a:off x="4926575" y="1156225"/>
            <a:ext cx="337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Boosted Form </a:t>
            </a:r>
            <a:r>
              <a:rPr b="1" lang="en">
                <a:solidFill>
                  <a:srgbClr val="E46102"/>
                </a:solidFill>
                <a:latin typeface="Times New Roman"/>
                <a:ea typeface="Times New Roman"/>
                <a:cs typeface="Times New Roman"/>
                <a:sym typeface="Times New Roman"/>
              </a:rPr>
              <a:t>(need change for this case)</a:t>
            </a:r>
            <a:r>
              <a:rPr b="1" lang="en">
                <a:solidFill>
                  <a:srgbClr val="E46102"/>
                </a:solidFill>
                <a:latin typeface="Times New Roman"/>
                <a:ea typeface="Times New Roman"/>
                <a:cs typeface="Times New Roman"/>
                <a:sym typeface="Times New Roman"/>
              </a:rPr>
              <a:t> </a:t>
            </a:r>
            <a:endParaRPr b="1">
              <a:solidFill>
                <a:srgbClr val="E46102"/>
              </a:solidFill>
              <a:latin typeface="Times New Roman"/>
              <a:ea typeface="Times New Roman"/>
              <a:cs typeface="Times New Roman"/>
              <a:sym typeface="Times New Roman"/>
            </a:endParaRPr>
          </a:p>
        </p:txBody>
      </p:sp>
      <p:sp>
        <p:nvSpPr>
          <p:cNvPr id="537" name="Google Shape;537;p65"/>
          <p:cNvSpPr txBox="1"/>
          <p:nvPr/>
        </p:nvSpPr>
        <p:spPr>
          <a:xfrm>
            <a:off x="4132850" y="1473775"/>
            <a:ext cx="4971600" cy="306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 </a:t>
            </a:r>
            <a:r>
              <a:rPr lang="en" sz="1000">
                <a:latin typeface="Times New Roman"/>
                <a:ea typeface="Times New Roman"/>
                <a:cs typeface="Times New Roman"/>
                <a:sym typeface="Times New Roman"/>
              </a:rPr>
              <a:t>We varied boosting_factor from 1.0 &lt; p &lt; 3.0 at interval of 0.25 and for 3 iterations counts i.e. [100, 1000, 10000], repetitions = 5 and found the best boosting factor in this case for both RL and gold algorithm be 1.25 based on the average similarity match of deconvolved waveform with the true waveforms. The average and std of similarity of 100 waveforms is taken for comparison and are shown along with the best boosting factor (highlighted) in the table below:</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p:txBody>
      </p:sp>
      <p:graphicFrame>
        <p:nvGraphicFramePr>
          <p:cNvPr id="538" name="Google Shape;538;p65"/>
          <p:cNvGraphicFramePr/>
          <p:nvPr/>
        </p:nvGraphicFramePr>
        <p:xfrm>
          <a:off x="4189596" y="2611393"/>
          <a:ext cx="3000000" cy="3000000"/>
        </p:xfrm>
        <a:graphic>
          <a:graphicData uri="http://schemas.openxmlformats.org/drawingml/2006/table">
            <a:tbl>
              <a:tblPr>
                <a:noFill/>
                <a:tableStyleId>{942658FB-6F69-479C-A789-9472BF21A8E8}</a:tableStyleId>
              </a:tblPr>
              <a:tblGrid>
                <a:gridCol w="1218450"/>
                <a:gridCol w="1218450"/>
                <a:gridCol w="1218450"/>
                <a:gridCol w="1218450"/>
              </a:tblGrid>
              <a:tr h="54987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Algorithms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RL</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0.25#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latin typeface="Times New Roman"/>
                          <a:ea typeface="Times New Roman"/>
                          <a:cs typeface="Times New Roman"/>
                          <a:sym typeface="Times New Roman"/>
                        </a:rPr>
                        <a:t>: 0.75,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0.18</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0.53,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0.21</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0.25#</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0.41,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0.20</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Gold</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0.86,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0.05</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0.84,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0.07</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0.74,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0.15</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539" name="Google Shape;539;p65"/>
          <p:cNvSpPr txBox="1"/>
          <p:nvPr/>
        </p:nvSpPr>
        <p:spPr>
          <a:xfrm>
            <a:off x="66075" y="802095"/>
            <a:ext cx="3871800" cy="23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E46102"/>
                </a:solidFill>
                <a:latin typeface="Times New Roman"/>
                <a:ea typeface="Times New Roman"/>
                <a:cs typeface="Times New Roman"/>
                <a:sym typeface="Times New Roman"/>
              </a:rPr>
              <a:t>6. Noise Level: 5.0 (~(1/5)x of Baseline SNR)</a:t>
            </a:r>
            <a:endParaRPr b="1">
              <a:solidFill>
                <a:srgbClr val="E46102"/>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6"/>
          <p:cNvSpPr/>
          <p:nvPr/>
        </p:nvSpPr>
        <p:spPr>
          <a:xfrm>
            <a:off x="13193" y="1467168"/>
            <a:ext cx="4003800" cy="30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5" name="Google Shape;545;p66"/>
          <p:cNvSpPr txBox="1"/>
          <p:nvPr/>
        </p:nvSpPr>
        <p:spPr>
          <a:xfrm>
            <a:off x="55450" y="1524000"/>
            <a:ext cx="19947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000">
                <a:solidFill>
                  <a:schemeClr val="dk1"/>
                </a:solidFill>
                <a:highlight>
                  <a:srgbClr val="FFFFFF"/>
                </a:highlight>
                <a:latin typeface="Times New Roman"/>
                <a:ea typeface="Times New Roman"/>
                <a:cs typeface="Times New Roman"/>
                <a:sym typeface="Times New Roman"/>
              </a:rPr>
              <a:t>RL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a:t>
            </a:r>
            <a:r>
              <a:rPr lang="en" sz="1000">
                <a:solidFill>
                  <a:schemeClr val="dk1"/>
                </a:solidFill>
                <a:highlight>
                  <a:srgbClr val="FFFFFF"/>
                </a:highlight>
                <a:latin typeface="Times New Roman"/>
                <a:ea typeface="Times New Roman"/>
                <a:cs typeface="Times New Roman"/>
                <a:sym typeface="Times New Roman"/>
              </a:rPr>
              <a:t>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a:t>
            </a:r>
            <a:r>
              <a:rPr lang="en" sz="1000">
                <a:solidFill>
                  <a:schemeClr val="dk1"/>
                </a:solidFill>
                <a:highlight>
                  <a:srgbClr val="FFFFFF"/>
                </a:highlight>
                <a:latin typeface="Times New Roman"/>
                <a:ea typeface="Times New Roman"/>
                <a:cs typeface="Times New Roman"/>
                <a:sym typeface="Times New Roman"/>
              </a:rPr>
              <a:t>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0.4730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a:t>
            </a:r>
            <a:r>
              <a:rPr lang="en" sz="1000">
                <a:solidFill>
                  <a:schemeClr val="dk1"/>
                </a:solidFill>
                <a:highlight>
                  <a:srgbClr val="FFFFFF"/>
                </a:highlight>
                <a:latin typeface="Times New Roman"/>
                <a:ea typeface="Times New Roman"/>
                <a:cs typeface="Times New Roman"/>
                <a:sym typeface="Times New Roman"/>
              </a:rPr>
              <a:t>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a:t>
            </a:r>
            <a:r>
              <a:rPr lang="en" sz="1000">
                <a:solidFill>
                  <a:schemeClr val="dk1"/>
                </a:solidFill>
                <a:highlight>
                  <a:srgbClr val="FFFFFF"/>
                </a:highlight>
                <a:latin typeface="Times New Roman"/>
                <a:ea typeface="Times New Roman"/>
                <a:cs typeface="Times New Roman"/>
                <a:sym typeface="Times New Roman"/>
              </a:rPr>
              <a:t>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4.5506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a:t>
            </a:r>
            <a:r>
              <a:rPr lang="en" sz="1000">
                <a:solidFill>
                  <a:schemeClr val="dk1"/>
                </a:solidFill>
                <a:highlight>
                  <a:srgbClr val="FFFFFF"/>
                </a:highlight>
                <a:latin typeface="Times New Roman"/>
                <a:ea typeface="Times New Roman"/>
                <a:cs typeface="Times New Roman"/>
                <a:sym typeface="Times New Roman"/>
              </a:rPr>
              <a:t>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a:t>
            </a:r>
            <a:r>
              <a:rPr lang="en" sz="1000">
                <a:solidFill>
                  <a:schemeClr val="dk1"/>
                </a:solidFill>
                <a:highlight>
                  <a:srgbClr val="FFFFFF"/>
                </a:highlight>
                <a:latin typeface="Times New Roman"/>
                <a:ea typeface="Times New Roman"/>
                <a:cs typeface="Times New Roman"/>
                <a:sym typeface="Times New Roman"/>
              </a:rPr>
              <a:t>nan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44.3180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546" name="Google Shape;546;p66"/>
          <p:cNvSpPr txBox="1"/>
          <p:nvPr/>
        </p:nvSpPr>
        <p:spPr>
          <a:xfrm>
            <a:off x="2057400" y="1524000"/>
            <a:ext cx="1909800" cy="295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000">
                <a:solidFill>
                  <a:schemeClr val="dk1"/>
                </a:solidFill>
                <a:highlight>
                  <a:srgbClr val="FFFFFF"/>
                </a:highlight>
                <a:latin typeface="Times New Roman"/>
                <a:ea typeface="Times New Roman"/>
                <a:cs typeface="Times New Roman"/>
                <a:sym typeface="Times New Roman"/>
              </a:rPr>
              <a:t>Gold Deconvolution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000">
                <a:solidFill>
                  <a:schemeClr val="dk1"/>
                </a:solidFill>
                <a:highlight>
                  <a:srgbClr val="FFFFFF"/>
                </a:highlight>
                <a:latin typeface="Times New Roman"/>
                <a:ea typeface="Times New Roman"/>
                <a:cs typeface="Times New Roman"/>
                <a:sym typeface="Times New Roman"/>
              </a:rPr>
              <a:t>Waveform Analyzed: 20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0.6436</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0.1172</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0.1818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0.6355</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0.1172</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0.9747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Iterations: 10000</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Mean Cosine Similarity: 0.6401</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Standard Deviation: 0.1171</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Execution Time: 53.1179 seconds</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a:t>
            </a:r>
            <a:endParaRPr sz="1000">
              <a:solidFill>
                <a:schemeClr val="dk1"/>
              </a:solidFill>
              <a:highlight>
                <a:srgbClr val="FFFFFF"/>
              </a:highlight>
              <a:latin typeface="Times New Roman"/>
              <a:ea typeface="Times New Roman"/>
              <a:cs typeface="Times New Roman"/>
              <a:sym typeface="Times New Roman"/>
            </a:endParaRPr>
          </a:p>
        </p:txBody>
      </p:sp>
      <p:sp>
        <p:nvSpPr>
          <p:cNvPr id="547" name="Google Shape;547;p66"/>
          <p:cNvSpPr txBox="1"/>
          <p:nvPr/>
        </p:nvSpPr>
        <p:spPr>
          <a:xfrm>
            <a:off x="66075" y="1235950"/>
            <a:ext cx="3871800" cy="2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General Form</a:t>
            </a:r>
            <a:endParaRPr b="1">
              <a:solidFill>
                <a:srgbClr val="E46102"/>
              </a:solidFill>
              <a:latin typeface="Times New Roman"/>
              <a:ea typeface="Times New Roman"/>
              <a:cs typeface="Times New Roman"/>
              <a:sym typeface="Times New Roman"/>
            </a:endParaRPr>
          </a:p>
        </p:txBody>
      </p:sp>
      <p:sp>
        <p:nvSpPr>
          <p:cNvPr id="548" name="Google Shape;548;p66"/>
          <p:cNvSpPr txBox="1"/>
          <p:nvPr/>
        </p:nvSpPr>
        <p:spPr>
          <a:xfrm>
            <a:off x="4926575" y="1156225"/>
            <a:ext cx="337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E46102"/>
                </a:solidFill>
                <a:latin typeface="Times New Roman"/>
                <a:ea typeface="Times New Roman"/>
                <a:cs typeface="Times New Roman"/>
                <a:sym typeface="Times New Roman"/>
              </a:rPr>
              <a:t>Boosted Form </a:t>
            </a:r>
            <a:r>
              <a:rPr b="1" lang="en">
                <a:solidFill>
                  <a:srgbClr val="E46102"/>
                </a:solidFill>
                <a:latin typeface="Times New Roman"/>
                <a:ea typeface="Times New Roman"/>
                <a:cs typeface="Times New Roman"/>
                <a:sym typeface="Times New Roman"/>
              </a:rPr>
              <a:t>(need change for this case)</a:t>
            </a:r>
            <a:r>
              <a:rPr b="1" lang="en">
                <a:solidFill>
                  <a:srgbClr val="E46102"/>
                </a:solidFill>
                <a:latin typeface="Times New Roman"/>
                <a:ea typeface="Times New Roman"/>
                <a:cs typeface="Times New Roman"/>
                <a:sym typeface="Times New Roman"/>
              </a:rPr>
              <a:t> </a:t>
            </a:r>
            <a:endParaRPr b="1">
              <a:solidFill>
                <a:srgbClr val="E46102"/>
              </a:solidFill>
              <a:latin typeface="Times New Roman"/>
              <a:ea typeface="Times New Roman"/>
              <a:cs typeface="Times New Roman"/>
              <a:sym typeface="Times New Roman"/>
            </a:endParaRPr>
          </a:p>
        </p:txBody>
      </p:sp>
      <p:sp>
        <p:nvSpPr>
          <p:cNvPr id="549" name="Google Shape;549;p66"/>
          <p:cNvSpPr txBox="1"/>
          <p:nvPr/>
        </p:nvSpPr>
        <p:spPr>
          <a:xfrm>
            <a:off x="4132850" y="1473775"/>
            <a:ext cx="4971600" cy="306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 </a:t>
            </a:r>
            <a:r>
              <a:rPr lang="en" sz="1000">
                <a:latin typeface="Times New Roman"/>
                <a:ea typeface="Times New Roman"/>
                <a:cs typeface="Times New Roman"/>
                <a:sym typeface="Times New Roman"/>
              </a:rPr>
              <a:t>We varied boosting_factor from 1.0 &lt; p &lt; 3.0 at interval of 0.25 and for 3 iterations counts i.e. [100, 1000, 10000], repetitions = 5 and found the best boosting factor in this case for both RL and gold algorithm be 1.25 based on the average similarity match of deconvolved waveform with the true waveforms. The average and std of similarity of 100 waveforms is taken for comparison and are shown along with the best boosting factor (highlighted) in the table below:</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p:txBody>
      </p:sp>
      <p:graphicFrame>
        <p:nvGraphicFramePr>
          <p:cNvPr id="550" name="Google Shape;550;p66"/>
          <p:cNvGraphicFramePr/>
          <p:nvPr/>
        </p:nvGraphicFramePr>
        <p:xfrm>
          <a:off x="4189596" y="2611393"/>
          <a:ext cx="3000000" cy="3000000"/>
        </p:xfrm>
        <a:graphic>
          <a:graphicData uri="http://schemas.openxmlformats.org/drawingml/2006/table">
            <a:tbl>
              <a:tblPr>
                <a:noFill/>
                <a:tableStyleId>{942658FB-6F69-479C-A789-9472BF21A8E8}</a:tableStyleId>
              </a:tblPr>
              <a:tblGrid>
                <a:gridCol w="1218450"/>
                <a:gridCol w="1218450"/>
                <a:gridCol w="1218450"/>
                <a:gridCol w="1218450"/>
              </a:tblGrid>
              <a:tr h="54987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Algorithms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10000 iterations</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RL</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0.25#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latin typeface="Times New Roman"/>
                          <a:ea typeface="Times New Roman"/>
                          <a:cs typeface="Times New Roman"/>
                          <a:sym typeface="Times New Roman"/>
                        </a:rPr>
                        <a:t>: 0.59,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0.18</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0.34,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0.19</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0.21,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0.13</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952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Boosted Gold</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0.25#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0.83,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0.05</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0.25#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0.72,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0.19</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0.25#</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t>
                      </a:r>
                      <a:r>
                        <a:rPr lang="en" sz="1000">
                          <a:solidFill>
                            <a:srgbClr val="222222"/>
                          </a:solidFill>
                          <a:latin typeface="Times New Roman"/>
                          <a:ea typeface="Times New Roman"/>
                          <a:cs typeface="Times New Roman"/>
                          <a:sym typeface="Times New Roman"/>
                        </a:rPr>
                        <a:t>μ</a:t>
                      </a:r>
                      <a:r>
                        <a:rPr baseline="-25000" lang="en" sz="1000">
                          <a:solidFill>
                            <a:srgbClr val="222222"/>
                          </a:solidFill>
                          <a:latin typeface="Times New Roman"/>
                          <a:ea typeface="Times New Roman"/>
                          <a:cs typeface="Times New Roman"/>
                          <a:sym typeface="Times New Roman"/>
                        </a:rPr>
                        <a:t>sim</a:t>
                      </a:r>
                      <a:r>
                        <a:rPr lang="en" sz="1000">
                          <a:solidFill>
                            <a:schemeClr val="dk1"/>
                          </a:solidFill>
                          <a:latin typeface="Times New Roman"/>
                          <a:ea typeface="Times New Roman"/>
                          <a:cs typeface="Times New Roman"/>
                          <a:sym typeface="Times New Roman"/>
                        </a:rPr>
                        <a:t>: 0.55,  </a:t>
                      </a:r>
                      <a:r>
                        <a:rPr lang="en" sz="1000">
                          <a:solidFill>
                            <a:srgbClr val="222222"/>
                          </a:solidFill>
                          <a:latin typeface="Times New Roman"/>
                          <a:ea typeface="Times New Roman"/>
                          <a:cs typeface="Times New Roman"/>
                          <a:sym typeface="Times New Roman"/>
                        </a:rPr>
                        <a:t>σ</a:t>
                      </a:r>
                      <a:r>
                        <a:rPr baseline="-25000" lang="en" sz="1000">
                          <a:solidFill>
                            <a:srgbClr val="222222"/>
                          </a:solidFill>
                          <a:latin typeface="Times New Roman"/>
                          <a:ea typeface="Times New Roman"/>
                          <a:cs typeface="Times New Roman"/>
                          <a:sym typeface="Times New Roman"/>
                        </a:rPr>
                        <a:t>sim</a:t>
                      </a:r>
                      <a:r>
                        <a:rPr lang="en" sz="1000">
                          <a:solidFill>
                            <a:srgbClr val="222222"/>
                          </a:solidFill>
                          <a:latin typeface="Times New Roman"/>
                          <a:ea typeface="Times New Roman"/>
                          <a:cs typeface="Times New Roman"/>
                          <a:sym typeface="Times New Roman"/>
                        </a:rPr>
                        <a:t>: 0.19</a:t>
                      </a:r>
                      <a:r>
                        <a:rPr lang="en" sz="1000">
                          <a:solidFill>
                            <a:schemeClr val="dk1"/>
                          </a:solidFill>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551" name="Google Shape;551;p66"/>
          <p:cNvSpPr txBox="1"/>
          <p:nvPr/>
        </p:nvSpPr>
        <p:spPr>
          <a:xfrm>
            <a:off x="66075" y="802095"/>
            <a:ext cx="3871800" cy="23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E46102"/>
                </a:solidFill>
                <a:latin typeface="Times New Roman"/>
                <a:ea typeface="Times New Roman"/>
                <a:cs typeface="Times New Roman"/>
                <a:sym typeface="Times New Roman"/>
              </a:rPr>
              <a:t>7. Noise Level: 10.0 (~(1/10)x of Baseline SNR)</a:t>
            </a:r>
            <a:endParaRPr b="1">
              <a:solidFill>
                <a:srgbClr val="E46102"/>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6"/>
          <p:cNvPicPr preferRelativeResize="0"/>
          <p:nvPr/>
        </p:nvPicPr>
        <p:blipFill>
          <a:blip r:embed="rId3">
            <a:alphaModFix/>
          </a:blip>
          <a:stretch>
            <a:fillRect/>
          </a:stretch>
        </p:blipFill>
        <p:spPr>
          <a:xfrm>
            <a:off x="4503725" y="610000"/>
            <a:ext cx="4640275" cy="2577326"/>
          </a:xfrm>
          <a:prstGeom prst="rect">
            <a:avLst/>
          </a:prstGeom>
          <a:noFill/>
          <a:ln>
            <a:noFill/>
          </a:ln>
        </p:spPr>
      </p:pic>
      <p:sp>
        <p:nvSpPr>
          <p:cNvPr id="115" name="Google Shape;115;p16"/>
          <p:cNvSpPr txBox="1"/>
          <p:nvPr/>
        </p:nvSpPr>
        <p:spPr>
          <a:xfrm>
            <a:off x="168925" y="3567825"/>
            <a:ext cx="8933100" cy="13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Comments: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Higher number of Iteration leads to better solution but need greater computational time and memory.</a:t>
            </a:r>
            <a:endParaRPr/>
          </a:p>
          <a:p>
            <a:pPr indent="-317500" lvl="0" marL="457200" rtl="0" algn="l">
              <a:spcBef>
                <a:spcPts val="0"/>
              </a:spcBef>
              <a:spcAft>
                <a:spcPts val="0"/>
              </a:spcAft>
              <a:buSzPts val="1400"/>
              <a:buChar char="-"/>
            </a:pPr>
            <a:r>
              <a:rPr lang="en"/>
              <a:t>Can use residual convergence as stopping criteria</a:t>
            </a:r>
            <a:endParaRPr/>
          </a:p>
          <a:p>
            <a:pPr indent="-317500" lvl="0" marL="457200" rtl="0" algn="l">
              <a:spcBef>
                <a:spcPts val="0"/>
              </a:spcBef>
              <a:spcAft>
                <a:spcPts val="0"/>
              </a:spcAft>
              <a:buSzPts val="1400"/>
              <a:buChar char="-"/>
            </a:pPr>
            <a:r>
              <a:rPr lang="en"/>
              <a:t>Still miss to detect some close peaks even for high number of iterations.</a:t>
            </a:r>
            <a:endParaRPr/>
          </a:p>
        </p:txBody>
      </p:sp>
      <p:pic>
        <p:nvPicPr>
          <p:cNvPr id="116" name="Google Shape;116;p16"/>
          <p:cNvPicPr preferRelativeResize="0"/>
          <p:nvPr/>
        </p:nvPicPr>
        <p:blipFill>
          <a:blip r:embed="rId4">
            <a:alphaModFix/>
          </a:blip>
          <a:stretch>
            <a:fillRect/>
          </a:stretch>
        </p:blipFill>
        <p:spPr>
          <a:xfrm>
            <a:off x="0" y="647912"/>
            <a:ext cx="4503736" cy="2501500"/>
          </a:xfrm>
          <a:prstGeom prst="rect">
            <a:avLst/>
          </a:prstGeom>
          <a:noFill/>
          <a:ln>
            <a:noFill/>
          </a:ln>
        </p:spPr>
      </p:pic>
      <p:sp>
        <p:nvSpPr>
          <p:cNvPr id="117" name="Google Shape;117;p16"/>
          <p:cNvSpPr txBox="1"/>
          <p:nvPr/>
        </p:nvSpPr>
        <p:spPr>
          <a:xfrm>
            <a:off x="1024250" y="3889175"/>
            <a:ext cx="42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nvSpPr>
        <p:spPr>
          <a:xfrm>
            <a:off x="124925" y="414100"/>
            <a:ext cx="45534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46102"/>
                </a:solidFill>
              </a:rPr>
              <a:t>Boosted</a:t>
            </a:r>
            <a:r>
              <a:rPr b="1" lang="en" sz="1800">
                <a:solidFill>
                  <a:srgbClr val="E46102"/>
                </a:solidFill>
              </a:rPr>
              <a:t> RL algorithm</a:t>
            </a:r>
            <a:endParaRPr b="1" sz="1800">
              <a:solidFill>
                <a:srgbClr val="E46102"/>
              </a:solidFill>
            </a:endParaRPr>
          </a:p>
        </p:txBody>
      </p:sp>
      <p:pic>
        <p:nvPicPr>
          <p:cNvPr id="123" name="Google Shape;123;p17"/>
          <p:cNvPicPr preferRelativeResize="0"/>
          <p:nvPr/>
        </p:nvPicPr>
        <p:blipFill>
          <a:blip r:embed="rId3">
            <a:alphaModFix/>
          </a:blip>
          <a:stretch>
            <a:fillRect/>
          </a:stretch>
        </p:blipFill>
        <p:spPr>
          <a:xfrm>
            <a:off x="4212475" y="1202213"/>
            <a:ext cx="4931525" cy="2739075"/>
          </a:xfrm>
          <a:prstGeom prst="rect">
            <a:avLst/>
          </a:prstGeom>
          <a:noFill/>
          <a:ln>
            <a:noFill/>
          </a:ln>
        </p:spPr>
      </p:pic>
      <p:sp>
        <p:nvSpPr>
          <p:cNvPr id="124" name="Google Shape;124;p17"/>
          <p:cNvSpPr txBox="1"/>
          <p:nvPr/>
        </p:nvSpPr>
        <p:spPr>
          <a:xfrm>
            <a:off x="0" y="4742700"/>
            <a:ext cx="5284500" cy="400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Note</a:t>
            </a:r>
            <a:r>
              <a:rPr lang="en"/>
              <a:t>:In our implementation number of repetitions</a:t>
            </a:r>
            <a:r>
              <a:rPr lang="en"/>
              <a:t>(R)</a:t>
            </a:r>
            <a:r>
              <a:rPr lang="en"/>
              <a:t> used = 5</a:t>
            </a:r>
            <a:endParaRPr/>
          </a:p>
        </p:txBody>
      </p:sp>
      <p:sp>
        <p:nvSpPr>
          <p:cNvPr id="125" name="Google Shape;125;p17"/>
          <p:cNvSpPr txBox="1"/>
          <p:nvPr/>
        </p:nvSpPr>
        <p:spPr>
          <a:xfrm>
            <a:off x="170700" y="1143000"/>
            <a:ext cx="3614700" cy="30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Boosting</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After ‘n’ iterations, raise the signal output by some power (boosting factor).</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Repeat this ‘R’ times.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Boosts the signal to higher levels and helps convergence faster.</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However caution need to be taken while applying to noisy signal.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18"/>
          <p:cNvPicPr preferRelativeResize="0"/>
          <p:nvPr/>
        </p:nvPicPr>
        <p:blipFill>
          <a:blip r:embed="rId3">
            <a:alphaModFix/>
          </a:blip>
          <a:stretch>
            <a:fillRect/>
          </a:stretch>
        </p:blipFill>
        <p:spPr>
          <a:xfrm>
            <a:off x="39825" y="881212"/>
            <a:ext cx="4462776" cy="2478727"/>
          </a:xfrm>
          <a:prstGeom prst="rect">
            <a:avLst/>
          </a:prstGeom>
          <a:noFill/>
          <a:ln>
            <a:noFill/>
          </a:ln>
        </p:spPr>
      </p:pic>
      <p:pic>
        <p:nvPicPr>
          <p:cNvPr id="131" name="Google Shape;131;p18"/>
          <p:cNvPicPr preferRelativeResize="0"/>
          <p:nvPr/>
        </p:nvPicPr>
        <p:blipFill>
          <a:blip r:embed="rId4">
            <a:alphaModFix/>
          </a:blip>
          <a:stretch>
            <a:fillRect/>
          </a:stretch>
        </p:blipFill>
        <p:spPr>
          <a:xfrm>
            <a:off x="4572000" y="897837"/>
            <a:ext cx="4402901" cy="2445476"/>
          </a:xfrm>
          <a:prstGeom prst="rect">
            <a:avLst/>
          </a:prstGeom>
          <a:noFill/>
          <a:ln>
            <a:noFill/>
          </a:ln>
        </p:spPr>
      </p:pic>
      <p:sp>
        <p:nvSpPr>
          <p:cNvPr id="132" name="Google Shape;132;p18"/>
          <p:cNvSpPr txBox="1"/>
          <p:nvPr/>
        </p:nvSpPr>
        <p:spPr>
          <a:xfrm>
            <a:off x="0" y="3540050"/>
            <a:ext cx="7344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Comments: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Boosting makes the solution to converge fast within few iterations.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However the ‘Boosting parameter’  need to be </a:t>
            </a:r>
            <a:r>
              <a:rPr lang="en">
                <a:solidFill>
                  <a:schemeClr val="dk1"/>
                </a:solidFill>
              </a:rPr>
              <a:t>chosen</a:t>
            </a:r>
            <a:r>
              <a:rPr lang="en">
                <a:solidFill>
                  <a:schemeClr val="dk1"/>
                </a:solidFill>
              </a:rPr>
              <a:t> carefully since high boosting cause the width of detected peaks to become ‘thinner’.</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9"/>
          <p:cNvPicPr preferRelativeResize="0"/>
          <p:nvPr/>
        </p:nvPicPr>
        <p:blipFill>
          <a:blip r:embed="rId3">
            <a:alphaModFix/>
          </a:blip>
          <a:stretch>
            <a:fillRect/>
          </a:stretch>
        </p:blipFill>
        <p:spPr>
          <a:xfrm>
            <a:off x="4572000" y="1033900"/>
            <a:ext cx="4572000" cy="2539415"/>
          </a:xfrm>
          <a:prstGeom prst="rect">
            <a:avLst/>
          </a:prstGeom>
          <a:noFill/>
          <a:ln>
            <a:noFill/>
          </a:ln>
        </p:spPr>
      </p:pic>
      <p:pic>
        <p:nvPicPr>
          <p:cNvPr id="138" name="Google Shape;138;p19"/>
          <p:cNvPicPr preferRelativeResize="0"/>
          <p:nvPr/>
        </p:nvPicPr>
        <p:blipFill>
          <a:blip r:embed="rId4">
            <a:alphaModFix/>
          </a:blip>
          <a:stretch>
            <a:fillRect/>
          </a:stretch>
        </p:blipFill>
        <p:spPr>
          <a:xfrm>
            <a:off x="0" y="1033900"/>
            <a:ext cx="4572000" cy="2539420"/>
          </a:xfrm>
          <a:prstGeom prst="rect">
            <a:avLst/>
          </a:prstGeom>
          <a:noFill/>
          <a:ln>
            <a:noFill/>
          </a:ln>
        </p:spPr>
      </p:pic>
      <p:sp>
        <p:nvSpPr>
          <p:cNvPr id="139" name="Google Shape;139;p19"/>
          <p:cNvSpPr txBox="1"/>
          <p:nvPr/>
        </p:nvSpPr>
        <p:spPr>
          <a:xfrm>
            <a:off x="0" y="3666000"/>
            <a:ext cx="7344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Comments: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With a “</a:t>
            </a:r>
            <a:r>
              <a:rPr b="1" lang="en">
                <a:solidFill>
                  <a:schemeClr val="dk1"/>
                </a:solidFill>
              </a:rPr>
              <a:t>suitable</a:t>
            </a:r>
            <a:r>
              <a:rPr lang="en">
                <a:solidFill>
                  <a:schemeClr val="dk1"/>
                </a:solidFill>
              </a:rPr>
              <a:t>” boosting parameter, Higher number of iterations can reveal the structures that couldn’t be seen in previous variations of RL algorithms*.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Question is: How do we </a:t>
            </a:r>
            <a:r>
              <a:rPr lang="en">
                <a:solidFill>
                  <a:schemeClr val="dk1"/>
                </a:solidFill>
              </a:rPr>
              <a:t>determine that</a:t>
            </a:r>
            <a:r>
              <a:rPr lang="en">
                <a:solidFill>
                  <a:schemeClr val="dk1"/>
                </a:solidFill>
              </a:rPr>
              <a:t> “suitable” boosting parameter?</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Empirically</a:t>
            </a:r>
            <a:r>
              <a:rPr lang="en">
                <a:solidFill>
                  <a:schemeClr val="dk1"/>
                </a:solidFill>
              </a:rPr>
              <a:t>!!!</a:t>
            </a:r>
            <a:endParaRPr>
              <a:solidFill>
                <a:schemeClr val="dk1"/>
              </a:solidFill>
            </a:endParaRPr>
          </a:p>
        </p:txBody>
      </p:sp>
      <p:sp>
        <p:nvSpPr>
          <p:cNvPr id="140" name="Google Shape;140;p19"/>
          <p:cNvSpPr txBox="1"/>
          <p:nvPr/>
        </p:nvSpPr>
        <p:spPr>
          <a:xfrm>
            <a:off x="660575" y="4096975"/>
            <a:ext cx="42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